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80" r:id="rId2"/>
    <p:sldId id="288" r:id="rId3"/>
    <p:sldId id="294" r:id="rId4"/>
    <p:sldId id="296" r:id="rId5"/>
    <p:sldId id="295" r:id="rId6"/>
    <p:sldId id="284" r:id="rId7"/>
    <p:sldId id="289" r:id="rId8"/>
    <p:sldId id="290" r:id="rId9"/>
    <p:sldId id="291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293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80"/>
    <p:restoredTop sz="94343"/>
  </p:normalViewPr>
  <p:slideViewPr>
    <p:cSldViewPr snapToGrid="0" snapToObjects="1">
      <p:cViewPr>
        <p:scale>
          <a:sx n="100" d="100"/>
          <a:sy n="100" d="100"/>
        </p:scale>
        <p:origin x="-2528" y="-18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2F982-AF5A-F24C-8B57-E41B60AC928B}" type="datetimeFigureOut">
              <a:rPr lang="en-US" smtClean="0"/>
              <a:t>15/08/19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C69E-5D40-B541-A98F-F042A6919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9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the increase in |dB/</a:t>
            </a:r>
            <a:r>
              <a:rPr lang="en-GB" dirty="0" err="1"/>
              <a:t>dt</a:t>
            </a:r>
            <a:r>
              <a:rPr lang="en-GB" dirty="0"/>
              <a:t>| at 60-75° geomagnetic (North and South).</a:t>
            </a:r>
          </a:p>
          <a:p>
            <a:r>
              <a:rPr lang="en-GB" dirty="0"/>
              <a:t>BRW (Barrow) is the outlier in Northern Alaska.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D5E-DC18-40E5-AA91-A2D5130F5968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501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outlier at ~71°(N) is Barrow (BRW), Alaska.   Data from BRW contained large field fluctuations, but it was not obvious whether these were artificial.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D5E-DC18-40E5-AA91-A2D5130F5968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312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D5E-DC18-40E5-AA91-A2D5130F5968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38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E1D5E-DC18-40E5-AA91-A2D5130F5968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80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 hasCustomPrompt="1"/>
          </p:nvPr>
        </p:nvSpPr>
        <p:spPr>
          <a:xfrm>
            <a:off x="339725" y="2441575"/>
            <a:ext cx="7526338" cy="4003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Here</a:t>
            </a:r>
          </a:p>
          <a:p>
            <a:endParaRPr lang="en-GB" sz="36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Your title should be in Arial Bold at size 36 and in Grey</a:t>
            </a:r>
          </a:p>
          <a:p>
            <a:endParaRPr lang="en-GB" sz="3600" b="1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GB" sz="12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Please do not change the size of this text box </a:t>
            </a:r>
          </a:p>
          <a:p>
            <a:endParaRPr lang="en-GB" sz="36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5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261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9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7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93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0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87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13795" y="1700810"/>
            <a:ext cx="8136904" cy="43224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6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600" baseline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16328" y="476672"/>
            <a:ext cx="8136000" cy="11521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8A0B903-38B7-4A9B-84F8-164F8DEFD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71775" y="6088065"/>
            <a:ext cx="360045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Footer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06EAB73-7196-40FF-84F2-69B4B8E2D9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9750" y="6092827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FC85C9-1CB8-49B1-A20A-AF488A7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3663" y="6092827"/>
            <a:ext cx="19907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666666"/>
                </a:solidFill>
              </a:defRPr>
            </a:lvl1pPr>
          </a:lstStyle>
          <a:p>
            <a:fld id="{1EA2DE23-DD49-40C4-A568-0EE8C7AB93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7290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13795" y="1700810"/>
            <a:ext cx="8136904" cy="43224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6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600" baseline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16328" y="476672"/>
            <a:ext cx="8136000" cy="11521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8A0B903-38B7-4A9B-84F8-164F8DEFD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71775" y="6088065"/>
            <a:ext cx="360045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Footer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06EAB73-7196-40FF-84F2-69B4B8E2D9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9750" y="6092827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FC85C9-1CB8-49B1-A20A-AF488A7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3663" y="6092827"/>
            <a:ext cx="19907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666666"/>
                </a:solidFill>
              </a:defRPr>
            </a:lvl1pPr>
          </a:lstStyle>
          <a:p>
            <a:fld id="{1EA2DE23-DD49-40C4-A568-0EE8C7AB93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9225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513794" y="1700808"/>
            <a:ext cx="8136904" cy="43224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  <a:lvl2pPr>
              <a:defRPr sz="1800" baseline="0">
                <a:solidFill>
                  <a:schemeClr val="tx1"/>
                </a:solidFill>
              </a:defRPr>
            </a:lvl2pPr>
            <a:lvl3pPr>
              <a:defRPr sz="16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600" baseline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16328" y="476672"/>
            <a:ext cx="8136000" cy="1152128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8A0B903-38B7-4A9B-84F8-164F8DEFD1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71775" y="6088063"/>
            <a:ext cx="360045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Footer</a:t>
            </a:r>
            <a:endParaRPr lang="en-GB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06EAB73-7196-40FF-84F2-69B4B8E2D9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39750" y="6092825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Date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FC85C9-1CB8-49B1-A20A-AF488A7F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3663" y="6092825"/>
            <a:ext cx="19907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666666"/>
                </a:solidFill>
              </a:defRPr>
            </a:lvl1pPr>
          </a:lstStyle>
          <a:p>
            <a:fld id="{1EA2DE23-DD49-40C4-A568-0EE8C7AB93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626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5" y="1762125"/>
            <a:ext cx="755967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0" indent="0">
              <a:buNone/>
              <a:defRPr sz="1800" baseline="0"/>
            </a:lvl2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lvl="1"/>
            <a:r>
              <a:rPr lang="en-GB" altLang="en-US" dirty="0" smtClean="0"/>
              <a:t>For maximum impact, avoid overcrowding slides - limit your points to a maximum of 6 per page</a:t>
            </a:r>
          </a:p>
          <a:p>
            <a:pPr lvl="0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248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22653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5" y="4214813"/>
            <a:ext cx="4132263" cy="22669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6982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3225" y="1762125"/>
            <a:ext cx="8329613" cy="4702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</p:spTree>
    <p:extLst>
      <p:ext uri="{BB962C8B-B14F-4D97-AF65-F5344CB8AC3E}">
        <p14:creationId xmlns:p14="http://schemas.microsoft.com/office/powerpoint/2010/main" val="9123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/>
          </p:cNvSpPr>
          <p:nvPr userDrawn="1"/>
        </p:nvSpPr>
        <p:spPr bwMode="auto">
          <a:xfrm>
            <a:off x="4583584" y="1750873"/>
            <a:ext cx="1907689" cy="1907689"/>
          </a:xfrm>
          <a:custGeom>
            <a:avLst/>
            <a:gdLst>
              <a:gd name="T0" fmla="*/ 1428677 w 19679"/>
              <a:gd name="T1" fmla="*/ 1568220 h 19679"/>
              <a:gd name="T2" fmla="*/ 1428677 w 19679"/>
              <a:gd name="T3" fmla="*/ 1568220 h 19679"/>
              <a:gd name="T4" fmla="*/ 1428677 w 19679"/>
              <a:gd name="T5" fmla="*/ 1568220 h 19679"/>
              <a:gd name="T6" fmla="*/ 1428677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81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2400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FontAwesome" pitchFamily="50" charset="0"/>
            </a:endParaRPr>
          </a:p>
        </p:txBody>
      </p:sp>
      <p:sp>
        <p:nvSpPr>
          <p:cNvPr id="3" name="AutoShape 9"/>
          <p:cNvSpPr>
            <a:spLocks/>
          </p:cNvSpPr>
          <p:nvPr userDrawn="1"/>
        </p:nvSpPr>
        <p:spPr bwMode="auto">
          <a:xfrm>
            <a:off x="5704828" y="3165373"/>
            <a:ext cx="1906629" cy="1907689"/>
          </a:xfrm>
          <a:custGeom>
            <a:avLst/>
            <a:gdLst>
              <a:gd name="T0" fmla="*/ 1427884 w 19679"/>
              <a:gd name="T1" fmla="*/ 1568220 h 19679"/>
              <a:gd name="T2" fmla="*/ 1427884 w 19679"/>
              <a:gd name="T3" fmla="*/ 1568220 h 19679"/>
              <a:gd name="T4" fmla="*/ 1427884 w 19679"/>
              <a:gd name="T5" fmla="*/ 1568220 h 19679"/>
              <a:gd name="T6" fmla="*/ 1427884 w 19679"/>
              <a:gd name="T7" fmla="*/ 1568220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50000"/>
              <a:alpha val="81000"/>
            </a:schemeClr>
          </a:solidFill>
          <a:ln>
            <a:noFill/>
          </a:ln>
          <a:extLst/>
        </p:spPr>
        <p:txBody>
          <a:bodyPr lIns="50800" tIns="50800" rIns="50800" bIns="5080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AutoShape 10"/>
          <p:cNvSpPr>
            <a:spLocks/>
          </p:cNvSpPr>
          <p:nvPr userDrawn="1"/>
        </p:nvSpPr>
        <p:spPr bwMode="auto">
          <a:xfrm>
            <a:off x="6825787" y="4597082"/>
            <a:ext cx="1907689" cy="1906629"/>
          </a:xfrm>
          <a:custGeom>
            <a:avLst/>
            <a:gdLst>
              <a:gd name="T0" fmla="*/ 1428677 w 19679"/>
              <a:gd name="T1" fmla="*/ 1567349 h 19679"/>
              <a:gd name="T2" fmla="*/ 1428677 w 19679"/>
              <a:gd name="T3" fmla="*/ 1567349 h 19679"/>
              <a:gd name="T4" fmla="*/ 1428677 w 19679"/>
              <a:gd name="T5" fmla="*/ 1567349 h 19679"/>
              <a:gd name="T6" fmla="*/ 1428677 w 19679"/>
              <a:gd name="T7" fmla="*/ 1567349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bg2">
              <a:lumMod val="90000"/>
              <a:alpha val="81000"/>
            </a:schemeClr>
          </a:solidFill>
          <a:ln>
            <a:noFill/>
          </a:ln>
          <a:extLst/>
        </p:spPr>
        <p:txBody>
          <a:bodyPr lIns="0" tIns="0" rIns="0" bIns="0" anchor="ctr"/>
          <a:lstStyle>
            <a:lvl1pPr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algn="ctr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>
              <a:lnSpc>
                <a:spcPct val="120000"/>
              </a:lnSpc>
            </a:pPr>
            <a:endParaRPr lang="en-US" altLang="tr-TR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/>
            </a:lvl1pPr>
          </a:lstStyle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PLEASE DO NOT CHANGE THE SIZE OF THIS TEXT BOX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Headings should be in Arial, size 24</a:t>
            </a:r>
            <a:endParaRPr lang="en-US" sz="1100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The rest of your text should be Ariel, size 16</a:t>
            </a:r>
          </a:p>
          <a:p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points should be used as below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Bullet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3225" y="503238"/>
            <a:ext cx="5819775" cy="82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School of Something</a:t>
            </a:r>
          </a:p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FACULTY OF OTHER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796725" y="2394488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910079" y="3840247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031568" y="5301000"/>
            <a:ext cx="1496125" cy="55794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Point 3</a:t>
            </a:r>
          </a:p>
        </p:txBody>
      </p:sp>
    </p:spTree>
    <p:extLst>
      <p:ext uri="{BB962C8B-B14F-4D97-AF65-F5344CB8AC3E}">
        <p14:creationId xmlns:p14="http://schemas.microsoft.com/office/powerpoint/2010/main" val="8123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698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03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2" r:id="rId3"/>
    <p:sldLayoutId id="2147483661" r:id="rId4"/>
    <p:sldLayoutId id="2147483662" r:id="rId5"/>
    <p:sldLayoutId id="2147483673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6" r:id="rId16"/>
    <p:sldLayoutId id="2147483678" r:id="rId17"/>
    <p:sldLayoutId id="2147483679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emf"/><Relationship Id="rId3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330" y="1470335"/>
            <a:ext cx="85058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/>
              <a:t>Theme activity:</a:t>
            </a:r>
          </a:p>
          <a:p>
            <a:r>
              <a:rPr lang="en-GB" sz="3200" dirty="0" smtClean="0"/>
              <a:t>The </a:t>
            </a:r>
            <a:r>
              <a:rPr lang="en-GB" sz="3200" dirty="0" err="1"/>
              <a:t>Eskdalemuir</a:t>
            </a:r>
            <a:r>
              <a:rPr lang="en-GB" sz="3200" dirty="0"/>
              <a:t> dB/</a:t>
            </a:r>
            <a:r>
              <a:rPr lang="en-GB" sz="3200" dirty="0" err="1"/>
              <a:t>dt</a:t>
            </a:r>
            <a:r>
              <a:rPr lang="en-GB" sz="3200" dirty="0"/>
              <a:t> anomalous return </a:t>
            </a:r>
            <a:r>
              <a:rPr lang="en-GB" sz="3200" dirty="0" smtClean="0"/>
              <a:t>period</a:t>
            </a:r>
          </a:p>
          <a:p>
            <a:r>
              <a:rPr lang="en-GB" sz="3200" dirty="0" smtClean="0"/>
              <a:t> </a:t>
            </a:r>
            <a:endParaRPr lang="en-US" altLang="en-US" sz="3200" b="1" dirty="0"/>
          </a:p>
          <a:p>
            <a:r>
              <a:rPr lang="en-US" altLang="en-US" sz="3200" b="1" dirty="0" smtClean="0"/>
              <a:t>Assessing </a:t>
            </a:r>
            <a:r>
              <a:rPr lang="en-US" altLang="en-US" sz="3200" b="1" dirty="0"/>
              <a:t>the </a:t>
            </a:r>
            <a:r>
              <a:rPr lang="en-US" altLang="en-US" sz="3200" b="1" dirty="0" smtClean="0"/>
              <a:t>dependence </a:t>
            </a:r>
            <a:r>
              <a:rPr lang="en-US" altLang="en-US" sz="3200" b="1" dirty="0"/>
              <a:t>of extreme rates of change </a:t>
            </a:r>
            <a:r>
              <a:rPr lang="en-US" altLang="en-US" sz="3200" b="1" dirty="0" smtClean="0"/>
              <a:t>on </a:t>
            </a:r>
            <a:r>
              <a:rPr lang="en-US" altLang="en-US" sz="3200" b="1" dirty="0"/>
              <a:t>magnetic-</a:t>
            </a:r>
            <a:r>
              <a:rPr lang="en-US" altLang="en-US" sz="3200" b="1" dirty="0" smtClean="0"/>
              <a:t>latitude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8330" y="4559946"/>
            <a:ext cx="462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 Livermore (Leeds)</a:t>
            </a:r>
          </a:p>
          <a:p>
            <a:r>
              <a:rPr lang="en-US" dirty="0" smtClean="0"/>
              <a:t>Neil Rogers, Jim Wild, Emma </a:t>
            </a:r>
            <a:r>
              <a:rPr lang="en-US" dirty="0" err="1" smtClean="0"/>
              <a:t>Eastoe</a:t>
            </a:r>
            <a:r>
              <a:rPr lang="en-US" dirty="0" smtClean="0"/>
              <a:t> (Lancaster)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498600"/>
            <a:ext cx="827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Drawing a curve through an incomplete dataset: </a:t>
            </a:r>
          </a:p>
          <a:p>
            <a:r>
              <a:rPr lang="en-US" dirty="0" smtClean="0"/>
              <a:t>what is the smoothest model of posterior probability (i.e. of the model given the data)</a:t>
            </a:r>
          </a:p>
          <a:p>
            <a:r>
              <a:rPr lang="en-US" dirty="0"/>
              <a:t>a</a:t>
            </a:r>
            <a:r>
              <a:rPr lang="en-US" dirty="0" smtClean="0"/>
              <a:t>nd its uncertainty?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90" y="2635249"/>
            <a:ext cx="7277260" cy="3291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350" y="6019800"/>
            <a:ext cx="231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Livermore et al. (2018)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805934"/>
            <a:ext cx="4400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Transdimensional</a:t>
            </a:r>
            <a:r>
              <a:rPr lang="en-US" sz="2000" dirty="0"/>
              <a:t> Bayesian inversion: </a:t>
            </a:r>
          </a:p>
        </p:txBody>
      </p:sp>
    </p:spTree>
    <p:extLst>
      <p:ext uri="{BB962C8B-B14F-4D97-AF65-F5344CB8AC3E}">
        <p14:creationId xmlns:p14="http://schemas.microsoft.com/office/powerpoint/2010/main" val="43253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29770" y="4492460"/>
            <a:ext cx="231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Livermore et al. (2018)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805934"/>
            <a:ext cx="4400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Transdimensional</a:t>
            </a:r>
            <a:r>
              <a:rPr lang="en-US" sz="2000" dirty="0"/>
              <a:t> Bayesian inversion: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390650"/>
            <a:ext cx="8331200" cy="3184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73" y="4668316"/>
            <a:ext cx="6428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Assumptions: </a:t>
            </a:r>
          </a:p>
          <a:p>
            <a:r>
              <a:rPr lang="en-US" dirty="0" smtClean="0"/>
              <a:t>Each ensemble member is piecewise linear (“minimal” complexity)</a:t>
            </a:r>
          </a:p>
          <a:p>
            <a:r>
              <a:rPr lang="en-US" dirty="0" smtClean="0"/>
              <a:t>Average over ensemble (</a:t>
            </a:r>
            <a:r>
              <a:rPr lang="en-US" dirty="0"/>
              <a:t>~ 1M </a:t>
            </a:r>
            <a:r>
              <a:rPr lang="en-US" dirty="0" smtClean="0"/>
              <a:t>models) gives smooth variation</a:t>
            </a:r>
          </a:p>
          <a:p>
            <a:r>
              <a:rPr lang="en-US" dirty="0" smtClean="0"/>
              <a:t>Reasonable uniform priors on model variables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73" y="5991696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Method: random walk in model space of variable dimension, sampling most likely models </a:t>
            </a:r>
          </a:p>
          <a:p>
            <a:r>
              <a:rPr lang="en-US" dirty="0" smtClean="0"/>
              <a:t>with highest frequency. Procedure always selects simplest model if possible. </a:t>
            </a:r>
          </a:p>
        </p:txBody>
      </p:sp>
    </p:spTree>
    <p:extLst>
      <p:ext uri="{BB962C8B-B14F-4D97-AF65-F5344CB8AC3E}">
        <p14:creationId xmlns:p14="http://schemas.microsoft.com/office/powerpoint/2010/main" val="86124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6200" y="6292850"/>
            <a:ext cx="231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Livermore et al. (2018)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805934"/>
            <a:ext cx="4400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Transdimensional</a:t>
            </a:r>
            <a:r>
              <a:rPr lang="en-US" sz="2000" dirty="0"/>
              <a:t> Bayesian inversion: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1506592"/>
            <a:ext cx="8661400" cy="310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3700" y="55626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do the same for the extreme value dataset?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56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4050" y="710168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Synthetic test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98500" y="1480234"/>
            <a:ext cx="6426200" cy="646331"/>
            <a:chOff x="698500" y="1803400"/>
            <a:chExt cx="6426200" cy="646331"/>
          </a:xfrm>
        </p:grpSpPr>
        <p:sp>
          <p:nvSpPr>
            <p:cNvPr id="4" name="TextBox 3"/>
            <p:cNvSpPr txBox="1"/>
            <p:nvPr/>
          </p:nvSpPr>
          <p:spPr>
            <a:xfrm>
              <a:off x="698500" y="1803400"/>
              <a:ext cx="4907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Given the </a:t>
              </a:r>
              <a:r>
                <a:rPr lang="en-US" dirty="0" err="1" smtClean="0"/>
                <a:t>supermag</a:t>
              </a:r>
              <a:r>
                <a:rPr lang="en-US" dirty="0" smtClean="0"/>
                <a:t> data distribution:</a:t>
              </a:r>
            </a:p>
            <a:p>
              <a:r>
                <a:rPr lang="en-US" dirty="0" smtClean="0"/>
                <a:t>Replace all data by synthetic draws from GPD with </a:t>
              </a:r>
              <a:endParaRPr lang="en-US" dirty="0"/>
            </a:p>
          </p:txBody>
        </p:sp>
        <p:pic>
          <p:nvPicPr>
            <p:cNvPr id="5" name="Picture 4" descr="xi_=_1∕2,_sigma=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250" y="2166773"/>
              <a:ext cx="1568450" cy="22580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98500" y="2139265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we reproduce the model?</a:t>
            </a:r>
            <a:endParaRPr lang="en-US" dirty="0"/>
          </a:p>
        </p:txBody>
      </p:sp>
      <p:pic>
        <p:nvPicPr>
          <p:cNvPr id="12" name="Picture 11" descr="Data_cover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3390900"/>
            <a:ext cx="6779078" cy="29487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16800" y="1585267"/>
            <a:ext cx="1505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(reasonable </a:t>
            </a:r>
          </a:p>
          <a:p>
            <a:r>
              <a:rPr lang="en-US" dirty="0"/>
              <a:t>f</a:t>
            </a:r>
            <a:r>
              <a:rPr lang="en-US" dirty="0" smtClean="0"/>
              <a:t>rom previous </a:t>
            </a:r>
          </a:p>
          <a:p>
            <a:r>
              <a:rPr lang="en-US" dirty="0" smtClean="0"/>
              <a:t>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5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_Posteri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257300"/>
            <a:ext cx="6485802" cy="2794000"/>
          </a:xfrm>
          <a:prstGeom prst="rect">
            <a:avLst/>
          </a:prstGeom>
        </p:spPr>
      </p:pic>
      <p:pic>
        <p:nvPicPr>
          <p:cNvPr id="4" name="Picture 3" descr="Scale_Posterio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869799"/>
            <a:ext cx="6534150" cy="2988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5700" y="1612900"/>
            <a:ext cx="1016000" cy="1930400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57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7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59500" y="1612900"/>
            <a:ext cx="596900" cy="1930400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57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7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10300" y="4248150"/>
            <a:ext cx="596900" cy="2063750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57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7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6500" y="4248150"/>
            <a:ext cx="1016000" cy="2063750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57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57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5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57302" y="1885950"/>
            <a:ext cx="190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or no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4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_Posteri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39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50" y="857250"/>
            <a:ext cx="415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results: extreme value dataset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7100" y="5802868"/>
            <a:ext cx="752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consistent with smooth variation with latitude, except around 70 degrees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le_Posteri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016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5753100"/>
            <a:ext cx="4917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Scale: data require complex variation with latitude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0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900" y="82550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to MLE at each observatory</a:t>
            </a:r>
            <a:endParaRPr lang="en-US" dirty="0"/>
          </a:p>
        </p:txBody>
      </p:sp>
      <p:pic>
        <p:nvPicPr>
          <p:cNvPr id="6" name="Picture 5" descr="Shape_MLE_Bayesian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4039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0700" y="2844800"/>
            <a:ext cx="52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2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900" y="82550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to MLE at each observatory</a:t>
            </a:r>
            <a:endParaRPr lang="en-US" dirty="0"/>
          </a:p>
        </p:txBody>
      </p:sp>
      <p:pic>
        <p:nvPicPr>
          <p:cNvPr id="3" name="Picture 2" descr="Scale_MLE_Bayesian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00"/>
            <a:ext cx="9144000" cy="401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4900" y="3784600"/>
            <a:ext cx="52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2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9725" y="1482725"/>
            <a:ext cx="7356475" cy="3787775"/>
          </a:xfrm>
        </p:spPr>
        <p:txBody>
          <a:bodyPr/>
          <a:lstStyle/>
          <a:p>
            <a:r>
              <a:rPr lang="en-US" dirty="0" smtClean="0"/>
              <a:t>Work in progress..</a:t>
            </a:r>
          </a:p>
          <a:p>
            <a:endParaRPr lang="en-US" dirty="0" smtClean="0"/>
          </a:p>
          <a:p>
            <a:r>
              <a:rPr lang="en-US" dirty="0" smtClean="0"/>
              <a:t>Overall smoothest Bayesian model consistent with data is:</a:t>
            </a:r>
          </a:p>
          <a:p>
            <a:r>
              <a:rPr lang="en-US" dirty="0" smtClean="0"/>
              <a:t>Shape </a:t>
            </a:r>
            <a:r>
              <a:rPr lang="mr-IN" dirty="0" smtClean="0"/>
              <a:t>–</a:t>
            </a:r>
            <a:r>
              <a:rPr lang="en-US" dirty="0" smtClean="0"/>
              <a:t> smooth variation with latitude, small uncertainties</a:t>
            </a:r>
          </a:p>
          <a:p>
            <a:r>
              <a:rPr lang="en-US" dirty="0" smtClean="0"/>
              <a:t>Scale </a:t>
            </a:r>
            <a:r>
              <a:rPr lang="mr-IN" dirty="0" smtClean="0"/>
              <a:t>–</a:t>
            </a:r>
            <a:r>
              <a:rPr lang="en-US" dirty="0" smtClean="0"/>
              <a:t> significant variation with latitude, large uncertainties</a:t>
            </a:r>
          </a:p>
          <a:p>
            <a:r>
              <a:rPr lang="en-US" dirty="0" smtClean="0"/>
              <a:t>Suggests similar physical mechanism everywhere but scale depends on local effects but on a larger scale.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725" y="413434"/>
            <a:ext cx="2413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07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6" y="2001345"/>
            <a:ext cx="6050471" cy="3819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239" y="1418958"/>
            <a:ext cx="701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plot from the proposal</a:t>
            </a:r>
            <a:r>
              <a:rPr lang="mr-IN" dirty="0" smtClean="0"/>
              <a:t>…</a:t>
            </a:r>
            <a:r>
              <a:rPr lang="en-GB" dirty="0" smtClean="0"/>
              <a:t>200 year return period of extreme </a:t>
            </a:r>
            <a:r>
              <a:rPr lang="en-GB" dirty="0" err="1" smtClean="0"/>
              <a:t>dH</a:t>
            </a:r>
            <a:r>
              <a:rPr lang="en-GB" dirty="0" smtClean="0"/>
              <a:t>/</a:t>
            </a:r>
            <a:r>
              <a:rPr lang="en-GB" dirty="0" err="1" smtClean="0"/>
              <a:t>dt</a:t>
            </a:r>
            <a:r>
              <a:rPr lang="en-GB" dirty="0" smtClean="0"/>
              <a:t> fitted </a:t>
            </a:r>
          </a:p>
          <a:p>
            <a:r>
              <a:rPr lang="en-GB" dirty="0" smtClean="0"/>
              <a:t>to European observatories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6906" y="5636456"/>
            <a:ext cx="7335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Q. Is there a simple dependence of extreme values with magnetic latitude? </a:t>
            </a:r>
          </a:p>
          <a:p>
            <a:r>
              <a:rPr lang="en-US" dirty="0" smtClean="0"/>
              <a:t>Q. Is the UK anomalous in terms of extreme values?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58484" y="2996952"/>
            <a:ext cx="1377612" cy="6799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41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1905000"/>
            <a:ext cx="611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work through 200-yr return values (with uncertainties)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2418834"/>
            <a:ext cx="244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going on at ESK?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3100" y="717034"/>
            <a:ext cx="144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work..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57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200-year </a:t>
            </a:r>
            <a:r>
              <a:rPr lang="en-GB" dirty="0"/>
              <a:t>return levels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3888" y="1916832"/>
            <a:ext cx="2232248" cy="1634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33538"/>
            <a:ext cx="532606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588224" y="5733256"/>
                <a:ext cx="2315377" cy="672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000" dirty="0" smtClean="0"/>
                  <a:t>Cosine series </a:t>
                </a:r>
                <a14:m>
                  <m:oMath xmlns:m="http://schemas.openxmlformats.org/officeDocument/2006/math" xmlns="">
                    <m:nary>
                      <m:naryPr>
                        <m:chr m:val="∑"/>
                        <m:limLoc m:val="undOvr"/>
                        <m:ctrlPr>
                          <a:rPr lang="en-GB" sz="1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000" i="1">
                            <a:latin typeface="Cambria Math"/>
                          </a:rPr>
                          <m:t>𝑛</m:t>
                        </m:r>
                        <m:r>
                          <a:rPr lang="en-GB" sz="1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sz="1000" b="0" i="1" smtClean="0">
                            <a:latin typeface="Cambria Math"/>
                          </a:rPr>
                          <m:t>9</m:t>
                        </m:r>
                      </m:sup>
                      <m:e>
                        <m:sSub>
                          <m:sSubPr>
                            <m:ctrlPr>
                              <a:rPr lang="en-GB" sz="1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1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sz="1000" i="1">
                            <a:latin typeface="Cambria Math"/>
                          </a:rPr>
                          <m:t> </m:t>
                        </m:r>
                        <m:func>
                          <m:funcPr>
                            <m:ctrlPr>
                              <a:rPr lang="en-GB" sz="10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0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1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sz="1000" i="1">
                                    <a:latin typeface="Cambria Math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GB" sz="10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sz="10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000" b="0" i="1" smtClean="0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GB" sz="1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GB" sz="10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GB" sz="1000" b="0" i="1" smtClean="0">
                                        <a:latin typeface="Cambria Math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GB" sz="1000" dirty="0" smtClean="0"/>
                  <a:t> </a:t>
                </a:r>
              </a:p>
              <a:p>
                <a:r>
                  <a:rPr lang="en-GB" sz="1000" dirty="0" smtClean="0"/>
                  <a:t>fitted to MLE, weighted by</a:t>
                </a:r>
              </a:p>
              <a:p>
                <a:r>
                  <a:rPr lang="en-GB" sz="1000" dirty="0" smtClean="0"/>
                  <a:t> 1/(95% Conf. Interval)</a:t>
                </a:r>
                <a:endParaRPr lang="en-GB" sz="1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733256"/>
                <a:ext cx="2315377" cy="672235"/>
              </a:xfrm>
              <a:prstGeom prst="rect">
                <a:avLst/>
              </a:prstGeom>
              <a:blipFill rotWithShape="1">
                <a:blip r:embed="rId3"/>
                <a:stretch>
                  <a:fillRect t="-22523" b="-3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317" t="4751" r="8911" b="10957"/>
          <a:stretch/>
        </p:blipFill>
        <p:spPr>
          <a:xfrm>
            <a:off x="581745" y="68982"/>
            <a:ext cx="7664789" cy="6252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15" y="6378222"/>
            <a:ext cx="7160516" cy="482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514421" y="2741541"/>
            <a:ext cx="177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Magnetometer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19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magnetic field measurements for this study were provided by SuperMAG, a global consortium of data providers led by Johns Hopkins University (</a:t>
            </a:r>
            <a:r>
              <a:rPr lang="en-GB" dirty="0" smtClean="0"/>
              <a:t>Gjerloev, </a:t>
            </a:r>
            <a:r>
              <a:rPr lang="en-GB" dirty="0"/>
              <a:t>2009).  </a:t>
            </a:r>
            <a:endParaRPr lang="en-GB" dirty="0" smtClean="0"/>
          </a:p>
          <a:p>
            <a:r>
              <a:rPr lang="en-GB" dirty="0" smtClean="0"/>
              <a:t>From Gjerloev </a:t>
            </a:r>
            <a:r>
              <a:rPr lang="en-GB" dirty="0"/>
              <a:t>(2012</a:t>
            </a:r>
            <a:r>
              <a:rPr lang="en-GB" dirty="0" smtClean="0"/>
              <a:t>):  The </a:t>
            </a:r>
            <a:r>
              <a:rPr lang="en-GB" dirty="0"/>
              <a:t>field measurements (1-minute averages) were rotated into a local NEZ geomagnetic coordinate system (N = north, E= east, Z = down) using a time-dependent local declination angle obtained using  a 17-day sliding window smoothing filter. 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each magnetometer, the N, E and Z components were then individually baselined as follows:  </a:t>
            </a:r>
            <a:endParaRPr lang="en-GB" dirty="0" smtClean="0"/>
          </a:p>
          <a:p>
            <a:pPr lvl="1"/>
            <a:r>
              <a:rPr lang="en-GB" dirty="0" smtClean="0"/>
              <a:t>(</a:t>
            </a:r>
            <a:r>
              <a:rPr lang="en-GB" dirty="0" err="1"/>
              <a:t>i</a:t>
            </a:r>
            <a:r>
              <a:rPr lang="en-GB" dirty="0"/>
              <a:t>) Diurnal variations of the field </a:t>
            </a:r>
            <a:r>
              <a:rPr lang="en-GB" dirty="0" smtClean="0"/>
              <a:t>were </a:t>
            </a:r>
            <a:r>
              <a:rPr lang="en-GB" dirty="0"/>
              <a:t>removed by subtracting a diurnal trend, </a:t>
            </a:r>
            <a:endParaRPr lang="en-GB" dirty="0" smtClean="0"/>
          </a:p>
          <a:p>
            <a:pPr lvl="1"/>
            <a:r>
              <a:rPr lang="en-GB" dirty="0" smtClean="0"/>
              <a:t>(</a:t>
            </a:r>
            <a:r>
              <a:rPr lang="en-GB" dirty="0"/>
              <a:t>ii) the secular variation of the Earth’s main field was removed by subtracting the linear trend over each year (with some contribution from neighbouring years), and </a:t>
            </a:r>
            <a:endParaRPr lang="en-GB" dirty="0" smtClean="0"/>
          </a:p>
          <a:p>
            <a:pPr lvl="1"/>
            <a:r>
              <a:rPr lang="en-GB" dirty="0" smtClean="0"/>
              <a:t>(</a:t>
            </a:r>
            <a:r>
              <a:rPr lang="en-GB" dirty="0"/>
              <a:t>iii) the residual scalar offset was subtracted.  </a:t>
            </a:r>
            <a:endParaRPr lang="en-GB" dirty="0" smtClean="0"/>
          </a:p>
          <a:p>
            <a:r>
              <a:rPr lang="en-GB" dirty="0" smtClean="0"/>
              <a:t>This </a:t>
            </a:r>
            <a:r>
              <a:rPr lang="en-GB" dirty="0"/>
              <a:t>method of processing preserves the short-term field fluctuations associated with substorms, as well as those due to geomagnetic storms.  Long-period (&gt;1 month) variations in the declination angle are, however, removed by the rotation into local NEZ coordinates.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SuperMAG data processing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4965" y="44761"/>
            <a:ext cx="6001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DRAFT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78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20"/>
            <a:ext cx="3946263" cy="3061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257" y="331236"/>
            <a:ext cx="5262900" cy="2828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212976"/>
            <a:ext cx="4886851" cy="397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7340" y="3726708"/>
            <a:ext cx="1262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Thomson et al. (2011)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3358" y="5413345"/>
            <a:ext cx="133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Nikitina</a:t>
            </a:r>
            <a:r>
              <a:rPr lang="en-US" dirty="0" smtClean="0"/>
              <a:t> et al. (2016)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149" y="3697317"/>
            <a:ext cx="2856207" cy="2860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00" y="3422564"/>
            <a:ext cx="3546358" cy="303369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92238" y="1681465"/>
            <a:ext cx="8660118" cy="1051497"/>
            <a:chOff x="92238" y="1681465"/>
            <a:chExt cx="8660118" cy="105149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2238" y="1681465"/>
              <a:ext cx="3471650" cy="19343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17310" y="2713619"/>
              <a:ext cx="4435046" cy="19343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536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477" y="1713178"/>
            <a:ext cx="83433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Issues: </a:t>
            </a:r>
          </a:p>
          <a:p>
            <a:r>
              <a:rPr lang="en-US" dirty="0" smtClean="0"/>
              <a:t>1. Observatories have different time spans </a:t>
            </a:r>
          </a:p>
          <a:p>
            <a:r>
              <a:rPr lang="en-US" dirty="0" smtClean="0"/>
              <a:t>(and so different amounts of data, some may have more extreme values than others)</a:t>
            </a:r>
          </a:p>
          <a:p>
            <a:endParaRPr lang="en-US" dirty="0"/>
          </a:p>
          <a:p>
            <a:r>
              <a:rPr lang="en-US" dirty="0" smtClean="0"/>
              <a:t>2. How do we interpret different extreme values at observatories at the same latitude?</a:t>
            </a:r>
          </a:p>
          <a:p>
            <a:r>
              <a:rPr lang="en-US" dirty="0" smtClean="0"/>
              <a:t>Perhaps they can both be explained by the same distribution.</a:t>
            </a:r>
          </a:p>
          <a:p>
            <a:endParaRPr lang="en-US" dirty="0" smtClean="0"/>
          </a:p>
          <a:p>
            <a:r>
              <a:rPr lang="en-US" dirty="0" smtClean="0"/>
              <a:t>3. Just how anomalous is ESK?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477" y="4460033"/>
            <a:ext cx="725710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Rationale: extend the European and Canadian studies to a worldwide dataset</a:t>
            </a:r>
          </a:p>
          <a:p>
            <a:endParaRPr lang="en-US" dirty="0"/>
          </a:p>
          <a:p>
            <a:r>
              <a:rPr lang="en-US" dirty="0"/>
              <a:t>Although estimates have been made of the uncertainty at each observatory, </a:t>
            </a:r>
          </a:p>
          <a:p>
            <a:r>
              <a:rPr lang="en-US" dirty="0"/>
              <a:t>what is the simplest description in latitude that fits everything adequately?</a:t>
            </a:r>
          </a:p>
          <a:p>
            <a:r>
              <a:rPr lang="en-US" dirty="0"/>
              <a:t>(e.g. a distribution independent of latitude)?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1143" y="425285"/>
            <a:ext cx="2354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Rationale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0686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567618" y="1680460"/>
            <a:ext cx="8136000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 smtClean="0"/>
              <a:t>SuperMAG</a:t>
            </a:r>
            <a:r>
              <a:rPr lang="en-GB" sz="3200" dirty="0" smtClean="0"/>
              <a:t> magnetometer data </a:t>
            </a:r>
            <a:endParaRPr lang="en-GB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t="9498" r="5502" b="2024"/>
          <a:stretch/>
        </p:blipFill>
        <p:spPr bwMode="auto">
          <a:xfrm>
            <a:off x="645666" y="2832588"/>
            <a:ext cx="5491723" cy="3780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6745359" y="3986635"/>
                <a:ext cx="21424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Select 125 sites each with </a:t>
                </a:r>
                <a14:m/>
                <a:r>
                  <a:rPr lang="en-GB" sz="2000" dirty="0"/>
                  <a:t> 20 years of </a:t>
                </a:r>
                <a:r>
                  <a:rPr lang="en-GB" sz="2000" dirty="0" smtClean="0"/>
                  <a:t>data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1.9 billion field measurements</a:t>
                </a:r>
                <a:endParaRPr lang="en-GB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359" y="3986635"/>
                <a:ext cx="2142479" cy="1938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390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516328" y="1514401"/>
                <a:ext cx="8136000" cy="1152128"/>
              </a:xfrm>
            </p:spPr>
            <p:txBody>
              <a:bodyPr/>
              <a:lstStyle/>
              <a:p>
                <a:r>
                  <a:rPr lang="en-GB" dirty="0"/>
                  <a:t>Large </a:t>
                </a:r>
                <a14:m>
                  <m:oMath xmlns:m="http://schemas.openxmlformats.org/officeDocument/2006/math" xmlns="">
                    <m:d>
                      <m:dPr>
                        <m:begChr m:val="|"/>
                        <m:endChr m:val="|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GB" b="0" i="1" smtClean="0">
                            <a:latin typeface="Cambria Math"/>
                          </a:rPr>
                          <m:t>/</m:t>
                        </m:r>
                        <m:r>
                          <a:rPr lang="en-GB" b="0" i="1" smtClean="0">
                            <a:latin typeface="Cambria Math"/>
                          </a:rPr>
                          <m:t>𝑑𝑡</m:t>
                        </m:r>
                      </m:e>
                    </m:d>
                  </m:oMath>
                </a14:m>
                <a:r>
                  <a:rPr lang="en-GB" dirty="0"/>
                  <a:t> (99.97 percentiles)</a:t>
                </a:r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16328" y="1514401"/>
                <a:ext cx="8136000" cy="115212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760132" y="6381328"/>
            <a:ext cx="1592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i="1" dirty="0"/>
              <a:t> Contours show corrected geomagnetic latitudes (from IGRF Epoch 2000). 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45" y="2090465"/>
            <a:ext cx="5482663" cy="443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824E12-BD7D-4D82-A553-A57E5F0C22B9}"/>
              </a:ext>
            </a:extLst>
          </p:cNvPr>
          <p:cNvSpPr txBox="1"/>
          <p:nvPr/>
        </p:nvSpPr>
        <p:spPr>
          <a:xfrm>
            <a:off x="6865977" y="2501258"/>
            <a:ext cx="221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http://supermag.jhuapl.edu/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5F5BE6-FF3A-414B-98B4-7D47C7D5F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22" y="3380102"/>
            <a:ext cx="153590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Percentiles of </a:t>
                </a:r>
                <a14:m>
                  <m:oMath xmlns:m="http://schemas.openxmlformats.org/officeDocument/2006/math" xmlns="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/</m:t>
                        </m:r>
                        <m:r>
                          <a:rPr lang="en-GB" i="1">
                            <a:latin typeface="Cambria Math"/>
                          </a:rPr>
                          <m:t>𝑑𝑡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3"/>
                <a:stretch>
                  <a:fillRect l="-2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26" y="1700213"/>
            <a:ext cx="5765385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4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6328" y="476672"/>
            <a:ext cx="6647960" cy="1152128"/>
          </a:xfrm>
        </p:spPr>
        <p:txBody>
          <a:bodyPr/>
          <a:lstStyle/>
          <a:p>
            <a:r>
              <a:rPr lang="en-GB" dirty="0" smtClean="0"/>
              <a:t>Extreme Value Theory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7408" y="1619514"/>
            <a:ext cx="717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modest assumptions, extreme values of any distribution can be </a:t>
            </a:r>
            <a:r>
              <a:rPr lang="en-US" dirty="0" err="1" smtClean="0"/>
              <a:t>modelled</a:t>
            </a:r>
            <a:r>
              <a:rPr lang="en-US" dirty="0" smtClean="0"/>
              <a:t> by a </a:t>
            </a:r>
            <a:r>
              <a:rPr lang="en-US" dirty="0" err="1" smtClean="0"/>
              <a:t>generalised</a:t>
            </a:r>
            <a:r>
              <a:rPr lang="en-US" dirty="0" smtClean="0"/>
              <a:t> Pareto Distribution (GPD)</a:t>
            </a:r>
            <a:endParaRPr lang="en-US" dirty="0"/>
          </a:p>
        </p:txBody>
      </p:sp>
      <p:pic>
        <p:nvPicPr>
          <p:cNvPr id="14" name="Picture 13" descr="P_bigg(y_vert_(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62" y="2843335"/>
            <a:ext cx="4648666" cy="60040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07129" y="4707756"/>
            <a:ext cx="7071310" cy="1418172"/>
            <a:chOff x="591683" y="3933056"/>
            <a:chExt cx="7071310" cy="1418172"/>
          </a:xfrm>
        </p:grpSpPr>
        <p:sp>
          <p:nvSpPr>
            <p:cNvPr id="15" name="TextBox 14"/>
            <p:cNvSpPr txBox="1"/>
            <p:nvPr/>
          </p:nvSpPr>
          <p:spPr>
            <a:xfrm>
              <a:off x="649406" y="3939990"/>
              <a:ext cx="62945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Aim: given a dataset, find the parameters</a:t>
              </a:r>
            </a:p>
            <a:p>
              <a:r>
                <a:rPr lang="en-US" dirty="0" smtClean="0"/>
                <a:t>Here, we allow the shape/scale parameters to depend on latitude</a:t>
              </a:r>
              <a:endParaRPr lang="en-US" dirty="0"/>
            </a:p>
          </p:txBody>
        </p:sp>
        <p:pic>
          <p:nvPicPr>
            <p:cNvPr id="16" name="Picture 15" descr="(_xi,_sigma,_mu)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933056"/>
              <a:ext cx="1064765" cy="35175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1683" y="4704897"/>
              <a:ext cx="7071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Practically, this is an exercise in parameter fitting given a limited dataset.</a:t>
              </a:r>
            </a:p>
            <a:p>
              <a:r>
                <a:rPr lang="en-US" dirty="0" smtClean="0"/>
                <a:t>Need to quantify the uncertainty.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07129" y="3943350"/>
            <a:ext cx="778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known parameters, we can compute any diagnostic (e.g. 200-yr return values)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5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40886" y="1869684"/>
                <a:ext cx="8136904" cy="4322487"/>
              </a:xfrm>
            </p:spPr>
            <p:txBody>
              <a:bodyPr/>
              <a:lstStyle/>
              <a:p>
                <a:r>
                  <a:rPr lang="en-GB" dirty="0" smtClean="0"/>
                  <a:t>Scale parameter, </a:t>
                </a:r>
                <a14:m>
                  <m:oMath xmlns:m="http://schemas.openxmlformats.org/officeDocument/2006/math" xmlns="">
                    <m:acc>
                      <m:accPr>
                        <m:chr m:val="̃"/>
                        <m:ctrlPr>
                          <a:rPr lang="en-GB" i="1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</m:acc>
                  </m:oMath>
                </a14:m>
                <a:endParaRPr lang="en-GB" b="0" dirty="0" smtClean="0"/>
              </a:p>
              <a:p>
                <a:endParaRPr lang="en-GB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40886" y="1869684"/>
                <a:ext cx="8136904" cy="432248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0908" y="862637"/>
            <a:ext cx="8136000" cy="1152128"/>
          </a:xfrm>
        </p:spPr>
        <p:txBody>
          <a:bodyPr/>
          <a:lstStyle/>
          <a:p>
            <a:r>
              <a:rPr lang="en-GB" sz="2800" dirty="0"/>
              <a:t>Maximum likelihood fits at each observatory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52320" y="6548131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Decluster method 3: 12-h min. separation. </a:t>
            </a:r>
          </a:p>
          <a:p>
            <a:r>
              <a:rPr lang="en-GB" sz="800" dirty="0" smtClean="0"/>
              <a:t>Threshold =  99.97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percentile</a:t>
            </a:r>
            <a:endParaRPr lang="en-GB" sz="800" dirty="0"/>
          </a:p>
        </p:txBody>
      </p:sp>
      <p:sp>
        <p:nvSpPr>
          <p:cNvPr id="5" name="Rectangle 4"/>
          <p:cNvSpPr/>
          <p:nvPr/>
        </p:nvSpPr>
        <p:spPr>
          <a:xfrm>
            <a:off x="5895236" y="2373740"/>
            <a:ext cx="2140476" cy="9637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494567" y="2278891"/>
            <a:ext cx="2140476" cy="14211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688132" y="6178799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Δ</m:t>
                      </m:r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=1 </m:t>
                      </m:r>
                      <m:r>
                        <a:rPr lang="en-GB" b="0" i="1" smtClean="0">
                          <a:latin typeface="Cambria Math"/>
                        </a:rPr>
                        <m:t>𝑚𝑖𝑛𝑢𝑡𝑒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132" y="6178799"/>
                <a:ext cx="252028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5196706" y="1918366"/>
                <a:ext cx="2839006" cy="44803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Shape parameter, </a:t>
                </a:r>
                <a14:m/>
                <a:endParaRPr lang="en-GB" dirty="0"/>
              </a:p>
            </p:txBody>
          </p:sp>
        </mc:Choice>
        <mc:Fallback>
          <p:sp>
            <p:nvSpPr>
              <p:cNvPr id="2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706" y="1918366"/>
                <a:ext cx="2839006" cy="4480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2662" y="5400184"/>
            <a:ext cx="6784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do better than a spline fit (red line), and what might be its uncertainty?</a:t>
            </a:r>
          </a:p>
          <a:p>
            <a:r>
              <a:rPr lang="en-US" dirty="0" smtClean="0"/>
              <a:t>Are uncertainties in scale/shape independent? i.e. can the dataset be explained by small uncertainties one parameter but larger uncertainties in the other?</a:t>
            </a:r>
            <a:endParaRPr lang="en-US" dirty="0"/>
          </a:p>
        </p:txBody>
      </p:sp>
      <p:pic>
        <p:nvPicPr>
          <p:cNvPr id="11" name="Picture 10" descr="image0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2366398"/>
            <a:ext cx="4220090" cy="3163180"/>
          </a:xfrm>
          <a:prstGeom prst="rect">
            <a:avLst/>
          </a:prstGeom>
        </p:spPr>
      </p:pic>
      <p:pic>
        <p:nvPicPr>
          <p:cNvPr id="13" name="Picture 12" descr="image0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5" y="2421008"/>
            <a:ext cx="3996465" cy="29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4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2691</TotalTime>
  <Words>1051</Words>
  <Application>Microsoft Macintosh PowerPoint</Application>
  <PresentationFormat>On-screen Show (4:3)</PresentationFormat>
  <Paragraphs>111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 |dB_H/dt| (99.97 percentiles)</vt:lpstr>
      <vt:lpstr>Percentiles of |dB_H/dt|</vt:lpstr>
      <vt:lpstr>Extreme Value Theory</vt:lpstr>
      <vt:lpstr>Maximum likelihood fits at each observatory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200-year return levels</vt:lpstr>
      <vt:lpstr>PowerPoint Presentation</vt:lpstr>
      <vt:lpstr>SuperMAG data processing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Smith</dc:creator>
  <cp:lastModifiedBy>Phil Livermore</cp:lastModifiedBy>
  <cp:revision>80</cp:revision>
  <dcterms:created xsi:type="dcterms:W3CDTF">2016-04-21T11:06:06Z</dcterms:created>
  <dcterms:modified xsi:type="dcterms:W3CDTF">2019-08-16T15:51:01Z</dcterms:modified>
</cp:coreProperties>
</file>