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478" r:id="rId3"/>
    <p:sldId id="479" r:id="rId4"/>
    <p:sldId id="258" r:id="rId5"/>
    <p:sldId id="457" r:id="rId6"/>
    <p:sldId id="458" r:id="rId7"/>
    <p:sldId id="450" r:id="rId8"/>
    <p:sldId id="488" r:id="rId9"/>
    <p:sldId id="442" r:id="rId10"/>
    <p:sldId id="489" r:id="rId11"/>
    <p:sldId id="487" r:id="rId12"/>
    <p:sldId id="490" r:id="rId13"/>
    <p:sldId id="491" r:id="rId14"/>
    <p:sldId id="4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B717A5-DF5D-4721-B5CB-667CA8A5ADF7}">
          <p14:sldIdLst>
            <p14:sldId id="256"/>
            <p14:sldId id="478"/>
            <p14:sldId id="479"/>
            <p14:sldId id="258"/>
            <p14:sldId id="457"/>
            <p14:sldId id="458"/>
            <p14:sldId id="450"/>
            <p14:sldId id="488"/>
            <p14:sldId id="442"/>
            <p14:sldId id="489"/>
            <p14:sldId id="487"/>
            <p14:sldId id="490"/>
            <p14:sldId id="491"/>
            <p14:sldId id="483"/>
          </p14:sldIdLst>
        </p14:section>
        <p14:section name="Untitled Section" id="{1381D137-6F45-4FCC-B072-E05D8EBEDAA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Oyedokun" initials="DO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0B6D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5232" autoAdjust="0"/>
  </p:normalViewPr>
  <p:slideViewPr>
    <p:cSldViewPr>
      <p:cViewPr>
        <p:scale>
          <a:sx n="50" d="100"/>
          <a:sy n="50" d="100"/>
        </p:scale>
        <p:origin x="1080" y="4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C5DB-BD10-48A0-936B-4E5FB22C8D11}" type="datetimeFigureOut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1DF1-F319-471F-A05C-6C4EE2D8BC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3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7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7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50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7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1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16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7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11DF1-F319-471F-A05C-6C4EE2D8BC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1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6A4C90-7276-4595-A63B-1CB652D0167C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4ED15-1C0C-44CD-B916-B8DEAC0C47E5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08F0-7DDA-40C2-8ACD-D45039E4AEE6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7944"/>
            <a:ext cx="631032" cy="3651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 rtlCol="0"/>
          <a:lstStyle>
            <a:lvl1pPr algn="ctr">
              <a:defRPr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C7C1-D6FC-4148-9394-09BEAFE18E94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0436-FAB6-48A2-B5B1-F3EFE1A5E1E1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E322-5C27-46E2-B2D3-6E6CA5323546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4783-E672-45FE-BBEF-E3EB27EBFCA7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FE2B-8227-4A78-B8F7-7029083EC46D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463B0CE-9C35-4A5A-9696-DF8046463DB5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E11663-068C-419B-B111-221255879D93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F6A02B-09AD-4B5A-87DE-92830B50EF2D}" type="datetime1">
              <a:rPr lang="en-US" smtClean="0"/>
              <a:pPr/>
              <a:t>9/4/2019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fficial UCT Front Landscape View (Hi R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7"/>
            <a:ext cx="91440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Official UCT Circle Logo (588kb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5711092"/>
            <a:ext cx="1219200" cy="114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ZA" sz="3000" b="1" dirty="0">
                <a:latin typeface="Arial" panose="020B0604020202020204" pitchFamily="34" charset="0"/>
                <a:cs typeface="Arial" panose="020B0604020202020204" pitchFamily="34" charset="0"/>
              </a:rPr>
              <a:t>Power system disruption by GICs</a:t>
            </a:r>
          </a:p>
          <a:p>
            <a:pPr algn="ctr"/>
            <a:r>
              <a:rPr lang="en-ZA" sz="2500" b="1" dirty="0">
                <a:latin typeface="Arial" panose="020B0604020202020204" pitchFamily="34" charset="0"/>
                <a:cs typeface="Arial" panose="020B0604020202020204" pitchFamily="34" charset="0"/>
              </a:rPr>
              <a:t>SWIGS, Cambridge: Sep 2019</a:t>
            </a:r>
          </a:p>
          <a:p>
            <a:pPr algn="ctr"/>
            <a:endParaRPr lang="en-ZA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636" y="5485537"/>
            <a:ext cx="81534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CT Gaunt</a:t>
            </a:r>
          </a:p>
          <a:p>
            <a:pPr algn="ctr">
              <a:lnSpc>
                <a:spcPct val="15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Power Systems Research Group, UCT</a:t>
            </a:r>
          </a:p>
        </p:txBody>
      </p:sp>
    </p:spTree>
    <p:extLst>
      <p:ext uri="{BB962C8B-B14F-4D97-AF65-F5344CB8AC3E}">
        <p14:creationId xmlns:p14="http://schemas.microsoft.com/office/powerpoint/2010/main" val="390964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BF2ADD-8466-4E4E-A73E-495F43AB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60144"/>
          </a:xfrm>
        </p:spPr>
        <p:txBody>
          <a:bodyPr wrap="square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300" b="1" dirty="0"/>
              <a:t>Too few GIC-initiated problems to </a:t>
            </a:r>
            <a:r>
              <a:rPr lang="en-US" sz="2300" b="1" dirty="0" err="1"/>
              <a:t>characterise</a:t>
            </a:r>
            <a:endParaRPr lang="en-US" sz="2300" b="1" dirty="0"/>
          </a:p>
          <a:p>
            <a:pPr marL="676656" lvl="1">
              <a:spcAft>
                <a:spcPts val="1000"/>
              </a:spcAft>
            </a:pPr>
            <a:r>
              <a:rPr lang="en-US" dirty="0"/>
              <a:t>Utilities do not reveal events – despite which …</a:t>
            </a:r>
          </a:p>
          <a:p>
            <a:pPr marL="676656" lvl="1">
              <a:spcAft>
                <a:spcPts val="1000"/>
              </a:spcAft>
            </a:pPr>
            <a:r>
              <a:rPr lang="en-US" dirty="0"/>
              <a:t>growing records of protection, damage and collapse events.</a:t>
            </a:r>
          </a:p>
          <a:p>
            <a:pPr marL="676656" lvl="1">
              <a:spcAft>
                <a:spcPts val="1000"/>
              </a:spcAft>
            </a:pPr>
            <a:endParaRPr lang="en-US" dirty="0"/>
          </a:p>
          <a:p>
            <a:pPr marL="676656" lvl="1">
              <a:spcAft>
                <a:spcPts val="1000"/>
              </a:spcAft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BFE7D-3BBE-694F-9366-300A26C4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F1D672-5613-BB41-9143-A15F061C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Power system incidents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D7FBDA-5E0A-4CCF-9F96-F40B43FA7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11666" t="11481" r="23334" b="20370"/>
          <a:stretch/>
        </p:blipFill>
        <p:spPr>
          <a:xfrm>
            <a:off x="2438400" y="2712244"/>
            <a:ext cx="5943600" cy="35052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04526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BF2ADD-8466-4E4E-A73E-495F43AB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159665"/>
            <a:ext cx="8229600" cy="1627376"/>
          </a:xfrm>
        </p:spPr>
        <p:txBody>
          <a:bodyPr wrap="square">
            <a:noAutofit/>
          </a:bodyPr>
          <a:lstStyle/>
          <a:p>
            <a:pPr marL="676656" lvl="1">
              <a:spcAft>
                <a:spcPts val="1000"/>
              </a:spcAft>
            </a:pPr>
            <a:r>
              <a:rPr lang="en-US" dirty="0"/>
              <a:t>Our models show distinct half-wave effects on voltage.</a:t>
            </a:r>
          </a:p>
          <a:p>
            <a:pPr marL="676656" lvl="1">
              <a:spcAft>
                <a:spcPts val="1000"/>
              </a:spcAft>
            </a:pPr>
            <a:r>
              <a:rPr lang="en-US" dirty="0"/>
              <a:t>Generation exciter ignored – we show significance.</a:t>
            </a:r>
          </a:p>
          <a:p>
            <a:pPr marL="676656" lvl="1">
              <a:spcAft>
                <a:spcPts val="1000"/>
              </a:spcAft>
            </a:pPr>
            <a:r>
              <a:rPr lang="en-US" dirty="0"/>
              <a:t>Cascading collapse models very weak.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BFE7D-3BBE-694F-9366-300A26C4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F1D672-5613-BB41-9143-A15F061C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Power transfer 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EC7F2-5916-4DCA-80BD-B557528492CD}"/>
              </a:ext>
            </a:extLst>
          </p:cNvPr>
          <p:cNvSpPr txBox="1"/>
          <p:nvPr/>
        </p:nvSpPr>
        <p:spPr>
          <a:xfrm>
            <a:off x="2057400" y="5844048"/>
            <a:ext cx="67925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2 papers accepted (IEEE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Africon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), 1 in preparation</a:t>
            </a:r>
            <a:endParaRPr lang="en-ZA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78942-15EC-461E-9BB6-61870FDE6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6" t="10509" r="12500" b="6527"/>
          <a:stretch/>
        </p:blipFill>
        <p:spPr>
          <a:xfrm>
            <a:off x="4572000" y="1358899"/>
            <a:ext cx="4311624" cy="274376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0B677D-AA64-4873-92DC-AB21753E8536}"/>
              </a:ext>
            </a:extLst>
          </p:cNvPr>
          <p:cNvSpPr txBox="1">
            <a:spLocks/>
          </p:cNvSpPr>
          <p:nvPr/>
        </p:nvSpPr>
        <p:spPr>
          <a:xfrm>
            <a:off x="419100" y="1212850"/>
            <a:ext cx="4343400" cy="2171700"/>
          </a:xfrm>
          <a:prstGeom prst="rect">
            <a:avLst/>
          </a:prstGeom>
        </p:spPr>
        <p:txBody>
          <a:bodyPr vert="horz" wrap="square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Aft>
                <a:spcPts val="1000"/>
              </a:spcAft>
              <a:buFont typeface="Wingdings 3"/>
              <a:buNone/>
            </a:pPr>
            <a:r>
              <a:rPr lang="en-US" sz="2300" b="1" dirty="0"/>
              <a:t>Weak models</a:t>
            </a:r>
          </a:p>
          <a:p>
            <a:pPr marL="676656" lvl="1">
              <a:spcAft>
                <a:spcPts val="1000"/>
              </a:spcAft>
            </a:pPr>
            <a:r>
              <a:rPr lang="en-US" dirty="0"/>
              <a:t>Conventional analysis is based on voltage stability with extra reactive power.</a:t>
            </a:r>
          </a:p>
          <a:p>
            <a:pPr marL="676656" lvl="1">
              <a:spcAft>
                <a:spcPts val="1000"/>
              </a:spcAft>
            </a:pPr>
            <a:r>
              <a:rPr lang="en-US" dirty="0"/>
              <a:t>Exposure risk to GICs is simplistic – assumes symmetrical distortion.  </a:t>
            </a:r>
          </a:p>
          <a:p>
            <a:pPr marL="676656" lvl="1"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8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BF2ADD-8466-4E4E-A73E-495F43ABF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713476"/>
          </a:xfrm>
        </p:spPr>
        <p:txBody>
          <a:bodyPr wrap="square">
            <a:noAutofit/>
          </a:bodyPr>
          <a:lstStyle/>
          <a:p>
            <a:pPr marL="109728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Most electrical engineers do not know.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Definition of apparent power and reactive power based on balanced sinusoidal waveforms.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Under GIC conditions: </a:t>
            </a:r>
          </a:p>
          <a:p>
            <a:pPr marL="530352" lvl="1" indent="-268288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waveforms are not sinusoidal;</a:t>
            </a:r>
          </a:p>
          <a:p>
            <a:pPr marL="530352" lvl="1" indent="-268288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phases are not balanced;</a:t>
            </a:r>
          </a:p>
          <a:p>
            <a:pPr marL="530352" lvl="1" indent="-268288"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network impedances are frequency dependent.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Definitions of AP and reactive power do not apply.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</a:pPr>
            <a:r>
              <a:rPr lang="en-US" sz="2300" dirty="0">
                <a:solidFill>
                  <a:prstClr val="black"/>
                </a:solidFill>
              </a:rPr>
              <a:t>New WGs formed this year to revise IEEE and IEC (ISO) standards.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BFE7D-3BBE-694F-9366-300A26C4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F1D672-5613-BB41-9143-A15F061C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reactive power?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9EC7F2-5916-4DCA-80BD-B557528492CD}"/>
              </a:ext>
            </a:extLst>
          </p:cNvPr>
          <p:cNvSpPr txBox="1"/>
          <p:nvPr/>
        </p:nvSpPr>
        <p:spPr>
          <a:xfrm>
            <a:off x="2514600" y="5823857"/>
            <a:ext cx="632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1 UCT paper in advanced stage of preparation</a:t>
            </a:r>
            <a:endParaRPr lang="en-ZA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0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43549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13</a:t>
            </a:fld>
            <a:r>
              <a:rPr lang="en-US" dirty="0"/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2"/>
            <a:ext cx="8229600" cy="1143000"/>
          </a:xfrm>
        </p:spPr>
        <p:txBody>
          <a:bodyPr vert="horz">
            <a:normAutofit/>
          </a:bodyPr>
          <a:lstStyle/>
          <a:p>
            <a:pPr>
              <a:spcBef>
                <a:spcPts val="0"/>
              </a:spcBef>
              <a:buFont typeface="Wingdings 3"/>
            </a:pPr>
            <a:r>
              <a:rPr lang="en-US" sz="3200" dirty="0">
                <a:solidFill>
                  <a:prstClr val="black"/>
                </a:solidFill>
                <a:ea typeface="+mn-ea"/>
              </a:rPr>
              <a:t>Disruption costs</a:t>
            </a:r>
            <a:endParaRPr lang="en-US" sz="3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600199"/>
            <a:ext cx="7772400" cy="4287693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Economic and financial costs change with point of view: national or owner.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Complex models use scarce data:</a:t>
            </a:r>
          </a:p>
          <a:p>
            <a:pPr marL="457200" indent="-457200" defTabSz="746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Industry-by-industry national input-output tables analysed by hypothetical extraction method to assess sector shock.</a:t>
            </a:r>
          </a:p>
          <a:p>
            <a:pPr marL="457200" lvl="0" indent="-457200" defTabSz="7461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Multi-regional input-output table with disparate shocks across sectors.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Social costs?  Recent experience in UK.</a:t>
            </a:r>
          </a:p>
        </p:txBody>
      </p:sp>
    </p:spTree>
    <p:extLst>
      <p:ext uri="{BB962C8B-B14F-4D97-AF65-F5344CB8AC3E}">
        <p14:creationId xmlns:p14="http://schemas.microsoft.com/office/powerpoint/2010/main" val="1506895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1096C-8586-204E-9DDA-894A6A0D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Modelling assumptions are invalid. </a:t>
            </a:r>
            <a:r>
              <a:rPr lang="en-US" sz="2400" i="1" dirty="0"/>
              <a:t>Models are not good enough for prediction</a:t>
            </a:r>
            <a:r>
              <a:rPr lang="en-US" sz="2400" dirty="0"/>
              <a:t>.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Science: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Range of GMD characteristics?  B </a:t>
            </a:r>
            <a:r>
              <a:rPr lang="en-US" sz="2400" dirty="0">
                <a:sym typeface="Wingdings" panose="05000000000000000000" pitchFamily="2" charset="2"/>
              </a:rPr>
              <a:t> E  GIC models?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ym typeface="Wingdings" panose="05000000000000000000" pitchFamily="2" charset="2"/>
              </a:rPr>
              <a:t>Engineering: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Transformer response? Reactive power?  System voltage collapse risk?</a:t>
            </a:r>
          </a:p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ym typeface="Wingdings" panose="05000000000000000000" pitchFamily="2" charset="2"/>
              </a:rPr>
              <a:t>Economic/Social: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>
                <a:sym typeface="Wingdings" panose="05000000000000000000" pitchFamily="2" charset="2"/>
              </a:rPr>
              <a:t>Value@Risk</a:t>
            </a:r>
            <a:r>
              <a:rPr lang="en-US" sz="2400" dirty="0">
                <a:sym typeface="Wingdings" panose="05000000000000000000" pitchFamily="2" charset="2"/>
              </a:rPr>
              <a:t> relative to mitigation costs?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5CED1-765C-F84C-86DF-5D5D0CDF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BD7F3F-3CCF-9341-A048-E4C23245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354684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ZA" dirty="0"/>
              <a:t>Science fiction?  </a:t>
            </a:r>
          </a:p>
          <a:p>
            <a:pPr marL="109728" indent="0" algn="ctr">
              <a:buNone/>
            </a:pPr>
            <a:r>
              <a:rPr lang="en-ZA" dirty="0"/>
              <a:t>Real effects?</a:t>
            </a:r>
          </a:p>
          <a:p>
            <a:pPr marL="109728" indent="0" algn="ctr">
              <a:buNone/>
            </a:pPr>
            <a:r>
              <a:rPr lang="en-ZA" dirty="0"/>
              <a:t>What interests?</a:t>
            </a:r>
          </a:p>
          <a:p>
            <a:endParaRPr lang="en-ZA" dirty="0"/>
          </a:p>
          <a:p>
            <a:pPr marL="109728" indent="0">
              <a:buNone/>
            </a:pPr>
            <a:r>
              <a:rPr lang="en-ZA" dirty="0"/>
              <a:t>Knowledge in:</a:t>
            </a:r>
          </a:p>
          <a:p>
            <a:r>
              <a:rPr lang="en-ZA" dirty="0"/>
              <a:t>Science – connection between Sun and Earth</a:t>
            </a:r>
          </a:p>
          <a:p>
            <a:r>
              <a:rPr lang="en-ZA" dirty="0"/>
              <a:t>Engineering – systems’ responses to stress</a:t>
            </a:r>
          </a:p>
          <a:p>
            <a:r>
              <a:rPr lang="en-ZA" dirty="0"/>
              <a:t>Society – need to mitigate effects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Space weather – power systems?</a:t>
            </a:r>
          </a:p>
        </p:txBody>
      </p:sp>
    </p:spTree>
    <p:extLst>
      <p:ext uri="{BB962C8B-B14F-4D97-AF65-F5344CB8AC3E}">
        <p14:creationId xmlns:p14="http://schemas.microsoft.com/office/powerpoint/2010/main" val="334779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ZA" sz="3200" dirty="0"/>
              <a:t>Big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D4774-89BB-4129-B58B-4C7EE3C2BD59}"/>
              </a:ext>
            </a:extLst>
          </p:cNvPr>
          <p:cNvSpPr txBox="1"/>
          <p:nvPr/>
        </p:nvSpPr>
        <p:spPr>
          <a:xfrm>
            <a:off x="558200" y="977500"/>
            <a:ext cx="1708720" cy="101566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SUN: corona to ground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AF841-4C45-4EFE-8D1B-69EF7C3B56EB}"/>
              </a:ext>
            </a:extLst>
          </p:cNvPr>
          <p:cNvSpPr txBox="1"/>
          <p:nvPr/>
        </p:nvSpPr>
        <p:spPr>
          <a:xfrm>
            <a:off x="2790512" y="1522343"/>
            <a:ext cx="1066800" cy="400110"/>
          </a:xfrm>
          <a:prstGeom prst="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B-field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F37AB-659D-4CB5-BD8A-55AEA87AFB63}"/>
              </a:ext>
            </a:extLst>
          </p:cNvPr>
          <p:cNvSpPr txBox="1"/>
          <p:nvPr/>
        </p:nvSpPr>
        <p:spPr>
          <a:xfrm>
            <a:off x="5752672" y="2384859"/>
            <a:ext cx="1066800" cy="400110"/>
          </a:xfrm>
          <a:prstGeom prst="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GIC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71886-A503-4A91-BEF2-61261DF450A1}"/>
              </a:ext>
            </a:extLst>
          </p:cNvPr>
          <p:cNvSpPr txBox="1"/>
          <p:nvPr/>
        </p:nvSpPr>
        <p:spPr>
          <a:xfrm>
            <a:off x="6037111" y="3724804"/>
            <a:ext cx="1676400" cy="400110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DE041-ADD4-45B1-91D8-255BD949F4D8}"/>
              </a:ext>
            </a:extLst>
          </p:cNvPr>
          <p:cNvSpPr txBox="1"/>
          <p:nvPr/>
        </p:nvSpPr>
        <p:spPr>
          <a:xfrm>
            <a:off x="4126452" y="3864778"/>
            <a:ext cx="1066800" cy="707886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Power system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C3BC4A-77E0-4F9B-8FAA-C3D9973AAA1A}"/>
              </a:ext>
            </a:extLst>
          </p:cNvPr>
          <p:cNvSpPr txBox="1"/>
          <p:nvPr/>
        </p:nvSpPr>
        <p:spPr>
          <a:xfrm>
            <a:off x="3845480" y="5235125"/>
            <a:ext cx="1490544" cy="400110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Load loss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990F6-502E-495F-83A8-D9BEAE38239A}"/>
              </a:ext>
            </a:extLst>
          </p:cNvPr>
          <p:cNvSpPr txBox="1"/>
          <p:nvPr/>
        </p:nvSpPr>
        <p:spPr>
          <a:xfrm>
            <a:off x="6286072" y="6030510"/>
            <a:ext cx="1066800" cy="400110"/>
          </a:xfrm>
          <a:prstGeom prst="rect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23089-E06E-4DFC-8639-BB4C10768E61}"/>
              </a:ext>
            </a:extLst>
          </p:cNvPr>
          <p:cNvSpPr txBox="1"/>
          <p:nvPr/>
        </p:nvSpPr>
        <p:spPr>
          <a:xfrm>
            <a:off x="6300981" y="4885459"/>
            <a:ext cx="1695320" cy="400110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9BEAA-5417-42AB-A5CA-7EF8C85739A8}"/>
              </a:ext>
            </a:extLst>
          </p:cNvPr>
          <p:cNvSpPr txBox="1"/>
          <p:nvPr/>
        </p:nvSpPr>
        <p:spPr>
          <a:xfrm>
            <a:off x="1874145" y="3570916"/>
            <a:ext cx="1295400" cy="707886"/>
          </a:xfrm>
          <a:prstGeom prst="rect">
            <a:avLst/>
          </a:prstGeom>
          <a:solidFill>
            <a:srgbClr val="92D05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Other stresses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9C623D-7760-4958-8EE7-C2006A3077CA}"/>
              </a:ext>
            </a:extLst>
          </p:cNvPr>
          <p:cNvCxnSpPr>
            <a:cxnSpLocks/>
            <a:stCxn id="16" idx="3"/>
            <a:endCxn id="12" idx="1"/>
          </p:cNvCxnSpPr>
          <p:nvPr/>
        </p:nvCxnSpPr>
        <p:spPr>
          <a:xfrm>
            <a:off x="3169545" y="3924859"/>
            <a:ext cx="956907" cy="293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5FCCF59-4C54-4945-95BF-05DFA03C8485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336024" y="2101626"/>
            <a:ext cx="416648" cy="483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38A4D-B1A2-4CFA-A87D-C38518908F8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2266920" y="1485332"/>
            <a:ext cx="523592" cy="23706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BACD973-9BC9-485D-B799-7D3B96D2DA0B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flipH="1">
            <a:off x="6819472" y="5285569"/>
            <a:ext cx="329169" cy="74494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92B95D5-D57A-49B4-BC34-46773E38361E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flipH="1">
            <a:off x="5193252" y="3924859"/>
            <a:ext cx="843859" cy="29386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7EE325-F5A2-4A7C-A854-A61DC6A0987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6286072" y="2784969"/>
            <a:ext cx="589239" cy="93983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5F18C29-013D-48F0-A8E1-213FA7F17962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6875311" y="4124914"/>
            <a:ext cx="273330" cy="7605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03E0D3-EB38-4387-9DFA-99255E5817EC}"/>
              </a:ext>
            </a:extLst>
          </p:cNvPr>
          <p:cNvSpPr txBox="1"/>
          <p:nvPr/>
        </p:nvSpPr>
        <p:spPr>
          <a:xfrm>
            <a:off x="4269224" y="1901571"/>
            <a:ext cx="1066800" cy="400110"/>
          </a:xfrm>
          <a:prstGeom prst="rect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E-field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9FE2A50-0EE2-4DB0-B970-0ABA72289259}"/>
              </a:ext>
            </a:extLst>
          </p:cNvPr>
          <p:cNvCxnSpPr>
            <a:cxnSpLocks/>
            <a:stCxn id="13" idx="2"/>
            <a:endCxn id="14" idx="1"/>
          </p:cNvCxnSpPr>
          <p:nvPr/>
        </p:nvCxnSpPr>
        <p:spPr>
          <a:xfrm>
            <a:off x="4590752" y="5635235"/>
            <a:ext cx="1695320" cy="59533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6DFFB5-8B2E-4455-B1ED-60DEE425B32E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flipH="1">
            <a:off x="4659852" y="2784969"/>
            <a:ext cx="1626220" cy="1079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0045AF2-0225-4B74-B0D6-C62B6463330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flipH="1">
            <a:off x="4590752" y="4572664"/>
            <a:ext cx="69100" cy="66246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67E3CC-97EF-4C35-94F7-0C88AD55465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3857312" y="1722398"/>
            <a:ext cx="411912" cy="379228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052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32076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GB" altLang="en-US" sz="3200" dirty="0">
                <a:solidFill>
                  <a:schemeClr val="tx1"/>
                </a:solidFill>
                <a:effectLst/>
              </a:rPr>
              <a:t>Failure routes</a:t>
            </a:r>
          </a:p>
        </p:txBody>
      </p:sp>
      <p:sp>
        <p:nvSpPr>
          <p:cNvPr id="1048617" name="Text Box 18"/>
          <p:cNvSpPr txBox="1">
            <a:spLocks noChangeArrowheads="1"/>
          </p:cNvSpPr>
          <p:nvPr/>
        </p:nvSpPr>
        <p:spPr bwMode="auto">
          <a:xfrm>
            <a:off x="1066800" y="1648342"/>
            <a:ext cx="7239000" cy="40626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l" eaLnBrk="1" hangingPunct="1">
              <a:spcAft>
                <a:spcPts val="1200"/>
              </a:spcAft>
            </a:pPr>
            <a:r>
              <a:rPr lang="en-GB" altLang="en-US" sz="2600" b="1" dirty="0">
                <a:cs typeface="Arial" panose="020B0604020202020204" pitchFamily="34" charset="0"/>
              </a:rPr>
              <a:t>Transformers:</a:t>
            </a:r>
          </a:p>
          <a:p>
            <a:pPr marL="0" indent="0" algn="l" eaLnBrk="1" hangingPunct="1">
              <a:spcAft>
                <a:spcPts val="1200"/>
              </a:spcAft>
            </a:pPr>
            <a:r>
              <a:rPr lang="en-GB" altLang="en-US" sz="2600" dirty="0">
                <a:cs typeface="Arial" panose="020B0604020202020204" pitchFamily="34" charset="0"/>
              </a:rPr>
              <a:t>Insulation degradation by lightning, overheating or mechanical: </a:t>
            </a:r>
            <a:r>
              <a:rPr lang="en-GB" altLang="en-US" sz="2600" i="1" dirty="0">
                <a:cs typeface="Arial" panose="020B0604020202020204" pitchFamily="34" charset="0"/>
              </a:rPr>
              <a:t>GICs cause overheating</a:t>
            </a:r>
            <a:r>
              <a:rPr lang="en-GB" altLang="en-US" sz="2600" dirty="0">
                <a:cs typeface="Arial" panose="020B0604020202020204" pitchFamily="34" charset="0"/>
              </a:rPr>
              <a:t>.</a:t>
            </a:r>
          </a:p>
          <a:p>
            <a:pPr marL="0" indent="0" algn="l" eaLnBrk="1" hangingPunct="1">
              <a:spcAft>
                <a:spcPts val="1200"/>
              </a:spcAft>
            </a:pPr>
            <a:r>
              <a:rPr lang="en-GB" altLang="en-US" sz="2600" b="1" dirty="0">
                <a:cs typeface="Arial" panose="020B0604020202020204" pitchFamily="34" charset="0"/>
              </a:rPr>
              <a:t>Network:</a:t>
            </a:r>
          </a:p>
          <a:p>
            <a:pPr marL="0" indent="0" eaLnBrk="1" hangingPunct="1">
              <a:spcAft>
                <a:spcPts val="1200"/>
              </a:spcAft>
            </a:pPr>
            <a:r>
              <a:rPr lang="en-GB" altLang="en-US" sz="2600" dirty="0">
                <a:cs typeface="Arial" panose="020B0604020202020204" pitchFamily="34" charset="0"/>
              </a:rPr>
              <a:t>Loss of stability – transient stability, voltage stability: </a:t>
            </a:r>
            <a:r>
              <a:rPr lang="en-GB" altLang="en-US" sz="2600" i="1" dirty="0">
                <a:cs typeface="Arial" panose="020B0604020202020204" pitchFamily="34" charset="0"/>
              </a:rPr>
              <a:t>GICs reduce efficiency of delivery</a:t>
            </a:r>
            <a:r>
              <a:rPr lang="en-GB" altLang="en-US" sz="2600" dirty="0">
                <a:cs typeface="Arial" panose="020B0604020202020204" pitchFamily="34" charset="0"/>
              </a:rPr>
              <a:t>.</a:t>
            </a:r>
          </a:p>
          <a:p>
            <a:pPr marL="0" indent="0" algn="l" eaLnBrk="1" hangingPunct="1">
              <a:spcAft>
                <a:spcPts val="1200"/>
              </a:spcAft>
            </a:pPr>
            <a:r>
              <a:rPr lang="en-GB" altLang="en-US" sz="2600" b="1" dirty="0">
                <a:cs typeface="Arial" panose="020B0604020202020204" pitchFamily="34" charset="0"/>
              </a:rPr>
              <a:t>Protection:</a:t>
            </a:r>
          </a:p>
          <a:p>
            <a:pPr marL="0" indent="0" algn="l" eaLnBrk="1" hangingPunct="1">
              <a:spcAft>
                <a:spcPts val="1200"/>
              </a:spcAft>
            </a:pPr>
            <a:r>
              <a:rPr lang="en-GB" altLang="en-US" sz="2600" dirty="0">
                <a:cs typeface="Arial" panose="020B0604020202020204" pitchFamily="34" charset="0"/>
              </a:rPr>
              <a:t>Relay maloperation: </a:t>
            </a:r>
            <a:r>
              <a:rPr lang="en-GB" altLang="en-US" sz="2600" i="1" dirty="0">
                <a:cs typeface="Arial" panose="020B0604020202020204" pitchFamily="34" charset="0"/>
              </a:rPr>
              <a:t>GICs distort relay inputs</a:t>
            </a:r>
            <a:r>
              <a:rPr lang="en-GB" altLang="en-US" sz="26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048618" name="Rectangle 19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43549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5</a:t>
            </a:fld>
            <a:r>
              <a:rPr lang="en-US" dirty="0"/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505"/>
            <a:ext cx="8229600" cy="1143000"/>
          </a:xfrm>
        </p:spPr>
        <p:txBody>
          <a:bodyPr vert="horz">
            <a:normAutofit/>
          </a:bodyPr>
          <a:lstStyle/>
          <a:p>
            <a:pPr>
              <a:spcBef>
                <a:spcPts val="0"/>
              </a:spcBef>
              <a:buFont typeface="Wingdings 3"/>
            </a:pPr>
            <a:r>
              <a:rPr lang="en-US" sz="3200" dirty="0">
                <a:solidFill>
                  <a:prstClr val="black"/>
                </a:solidFill>
                <a:ea typeface="+mn-ea"/>
              </a:rPr>
              <a:t>What we are investigating</a:t>
            </a:r>
            <a:endParaRPr lang="en-US" sz="3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63040" y="1600199"/>
            <a:ext cx="6614160" cy="4287693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B-field to E-field to GIC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Transformers’ electrical responses to GIC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Transformer degradation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Distortion of waveforms in the system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Reduction in power transfer efficiency</a:t>
            </a:r>
          </a:p>
          <a:p>
            <a:pPr lvl="0" defTabSz="746125">
              <a:spcAft>
                <a:spcPts val="1200"/>
              </a:spcAft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Cost of disruption</a:t>
            </a:r>
          </a:p>
        </p:txBody>
      </p:sp>
    </p:spTree>
    <p:extLst>
      <p:ext uri="{BB962C8B-B14F-4D97-AF65-F5344CB8AC3E}">
        <p14:creationId xmlns:p14="http://schemas.microsoft.com/office/powerpoint/2010/main" val="1648187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5209"/>
            <a:ext cx="8305800" cy="502699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ZA" sz="2400" b="1" dirty="0"/>
              <a:t>Problems:</a:t>
            </a:r>
          </a:p>
          <a:p>
            <a:pPr marL="624078" indent="-514350">
              <a:buClrTx/>
              <a:buSzPct val="100000"/>
              <a:buFont typeface="+mj-lt"/>
              <a:buAutoNum type="arabicParenR"/>
            </a:pPr>
            <a:r>
              <a:rPr lang="en-ZA" sz="2400" dirty="0"/>
              <a:t>Much misleading information about character of GMDs.</a:t>
            </a:r>
          </a:p>
          <a:p>
            <a:pPr marL="624078" indent="-514350">
              <a:buClrTx/>
              <a:buSzPct val="100000"/>
              <a:buFont typeface="+mj-lt"/>
              <a:buAutoNum type="arabicParenR"/>
            </a:pPr>
            <a:r>
              <a:rPr lang="en-ZA" sz="2400" dirty="0"/>
              <a:t>The B, </a:t>
            </a:r>
            <a:r>
              <a:rPr lang="en-ZA" sz="2400" dirty="0" err="1"/>
              <a:t>deltaB</a:t>
            </a:r>
            <a:r>
              <a:rPr lang="en-ZA" sz="2400" dirty="0"/>
              <a:t> or dB/dt (</a:t>
            </a:r>
            <a:r>
              <a:rPr lang="en-ZA" sz="2400" dirty="0" err="1"/>
              <a:t>dH</a:t>
            </a:r>
            <a:r>
              <a:rPr lang="en-ZA" sz="2400" dirty="0"/>
              <a:t>/dt) </a:t>
            </a:r>
            <a:r>
              <a:rPr lang="en-ZA" sz="2400" dirty="0">
                <a:sym typeface="Wingdings" panose="05000000000000000000" pitchFamily="2" charset="2"/>
              </a:rPr>
              <a:t> E </a:t>
            </a:r>
            <a:r>
              <a:rPr lang="en-ZA" sz="2400" dirty="0"/>
              <a:t>model is not resistive; time domain integration period is vague.</a:t>
            </a:r>
          </a:p>
          <a:p>
            <a:pPr marL="624078" indent="-514350">
              <a:buClrTx/>
              <a:buSzPct val="100000"/>
              <a:buFont typeface="+mj-lt"/>
              <a:buAutoNum type="arabicParenR"/>
            </a:pPr>
            <a:r>
              <a:rPr lang="en-ZA" sz="2400" dirty="0"/>
              <a:t>Earth conductivity data mostly unavailable.</a:t>
            </a:r>
          </a:p>
          <a:p>
            <a:pPr marL="624078" indent="-514350">
              <a:buClrTx/>
              <a:buSzPct val="100000"/>
              <a:buFont typeface="+mj-lt"/>
              <a:buAutoNum type="arabicParenR"/>
            </a:pPr>
            <a:r>
              <a:rPr lang="en-ZA" sz="2400" dirty="0"/>
              <a:t>The E </a:t>
            </a:r>
            <a:r>
              <a:rPr lang="en-ZA" sz="2400" dirty="0">
                <a:sym typeface="Wingdings" panose="05000000000000000000" pitchFamily="2" charset="2"/>
              </a:rPr>
              <a:t> GIC model ignores power system inductance.</a:t>
            </a:r>
            <a:endParaRPr lang="en-ZA" sz="2400" dirty="0"/>
          </a:p>
          <a:p>
            <a:pPr marL="109728" indent="0">
              <a:buNone/>
            </a:pPr>
            <a:endParaRPr lang="en-ZA" sz="2400" dirty="0"/>
          </a:p>
          <a:p>
            <a:pPr marL="109728" indent="0">
              <a:buNone/>
            </a:pPr>
            <a:r>
              <a:rPr lang="en-ZA" sz="2400" b="1" dirty="0"/>
              <a:t>Preliminary findings:</a:t>
            </a:r>
          </a:p>
          <a:p>
            <a:r>
              <a:rPr lang="en-ZA" sz="2400" dirty="0"/>
              <a:t>SC does not occur everywhere at the same time.</a:t>
            </a:r>
          </a:p>
          <a:p>
            <a:r>
              <a:rPr lang="en-ZA" sz="2400" dirty="0"/>
              <a:t>Identifiable time delay in power systems.</a:t>
            </a:r>
          </a:p>
          <a:p>
            <a:r>
              <a:rPr lang="en-ZA" sz="2400" dirty="0"/>
              <a:t>We believe we have a B-field </a:t>
            </a:r>
            <a:r>
              <a:rPr lang="en-ZA" sz="2400" dirty="0">
                <a:sym typeface="Wingdings" panose="05000000000000000000" pitchFamily="2" charset="2"/>
              </a:rPr>
              <a:t> GIC transform.</a:t>
            </a:r>
          </a:p>
          <a:p>
            <a:r>
              <a:rPr lang="en-ZA" sz="2400" dirty="0">
                <a:sym typeface="Wingdings" panose="05000000000000000000" pitchFamily="2" charset="2"/>
              </a:rPr>
              <a:t>Several papers to be submitted in 2-10 weeks.</a:t>
            </a:r>
            <a:endParaRPr lang="en-ZA" sz="2400" dirty="0"/>
          </a:p>
          <a:p>
            <a:pPr marL="109728" indent="0">
              <a:buNone/>
            </a:pPr>
            <a:endParaRPr lang="en-ZA" sz="2400" dirty="0"/>
          </a:p>
          <a:p>
            <a:pPr marL="109728" indent="0">
              <a:buNone/>
            </a:pPr>
            <a:endParaRPr lang="en-ZA" sz="2400" dirty="0"/>
          </a:p>
          <a:p>
            <a:endParaRPr lang="en-Z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8068" y="6340366"/>
            <a:ext cx="631032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chemeClr val="tx1"/>
                </a:solidFill>
              </a:rPr>
              <a:t>B </a:t>
            </a:r>
            <a:r>
              <a:rPr lang="en-ZA" sz="3200" dirty="0">
                <a:solidFill>
                  <a:schemeClr val="tx1"/>
                </a:solidFill>
                <a:sym typeface="Wingdings" panose="05000000000000000000" pitchFamily="2" charset="2"/>
              </a:rPr>
              <a:t> E  GIC</a:t>
            </a:r>
            <a:endParaRPr lang="en-Z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43549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7</a:t>
            </a:fld>
            <a:r>
              <a:rPr lang="en-US" dirty="0"/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505"/>
            <a:ext cx="8229600" cy="1143000"/>
          </a:xfrm>
        </p:spPr>
        <p:txBody>
          <a:bodyPr vert="horz">
            <a:normAutofit fontScale="90000"/>
          </a:bodyPr>
          <a:lstStyle/>
          <a:p>
            <a:pPr>
              <a:spcBef>
                <a:spcPts val="0"/>
              </a:spcBef>
              <a:buFont typeface="Wingdings 3"/>
            </a:pPr>
            <a:r>
              <a:rPr lang="en-ZA" sz="3600" dirty="0">
                <a:solidFill>
                  <a:prstClr val="black"/>
                </a:solidFill>
                <a:ea typeface="+mn-ea"/>
              </a:rPr>
              <a:t>Transformers’ electrical response to GIC</a:t>
            </a:r>
            <a:endParaRPr lang="en-US" sz="36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295401"/>
            <a:ext cx="8686800" cy="3657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Consistent models of 1p4L physical measurement, equivalent circuit and FEM. </a:t>
            </a:r>
          </a:p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(1 paper at Powertech in June, another submitted).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AFE842-3AF3-4AF4-B1AA-6915900E0D7D}"/>
              </a:ext>
            </a:extLst>
          </p:cNvPr>
          <p:cNvGrpSpPr/>
          <p:nvPr/>
        </p:nvGrpSpPr>
        <p:grpSpPr>
          <a:xfrm>
            <a:off x="5246370" y="2819400"/>
            <a:ext cx="3059430" cy="3167380"/>
            <a:chOff x="0" y="0"/>
            <a:chExt cx="4067175" cy="392938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04A8633-64DA-44A4-9018-F065E18FFEFA}"/>
                </a:ext>
              </a:extLst>
            </p:cNvPr>
            <p:cNvGrpSpPr/>
            <p:nvPr/>
          </p:nvGrpSpPr>
          <p:grpSpPr>
            <a:xfrm>
              <a:off x="0" y="0"/>
              <a:ext cx="4067175" cy="3929380"/>
              <a:chOff x="0" y="0"/>
              <a:chExt cx="4067175" cy="392938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65BC7AF-02B1-4178-A532-7C48B5E436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067175" cy="3929380"/>
              </a:xfrm>
              <a:prstGeom prst="rect">
                <a:avLst/>
              </a:prstGeom>
            </p:spPr>
          </p:pic>
          <p:sp>
            <p:nvSpPr>
              <p:cNvPr id="17" name="Text Box 2191">
                <a:extLst>
                  <a:ext uri="{FF2B5EF4-FFF2-40B4-BE49-F238E27FC236}">
                    <a16:creationId xmlns:a16="http://schemas.microsoft.com/office/drawing/2014/main" id="{2159E9EF-0681-4B90-AC77-6314B0AAAA22}"/>
                  </a:ext>
                </a:extLst>
              </p:cNvPr>
              <p:cNvSpPr txBox="1"/>
              <p:nvPr/>
            </p:nvSpPr>
            <p:spPr>
              <a:xfrm>
                <a:off x="998467" y="3345537"/>
                <a:ext cx="1105489" cy="452183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ZA" sz="9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Calibri Light" panose="020F0302020204030204" pitchFamily="34" charset="0"/>
                  </a:rPr>
                  <a:t>Deep core saturation</a:t>
                </a:r>
                <a:endParaRPr lang="en-ZA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8" name="Text Box 2193">
                <a:extLst>
                  <a:ext uri="{FF2B5EF4-FFF2-40B4-BE49-F238E27FC236}">
                    <a16:creationId xmlns:a16="http://schemas.microsoft.com/office/drawing/2014/main" id="{93A5BF5A-B25A-4BCB-A66D-00B5A28FE6B4}"/>
                  </a:ext>
                </a:extLst>
              </p:cNvPr>
              <p:cNvSpPr txBox="1"/>
              <p:nvPr/>
            </p:nvSpPr>
            <p:spPr>
              <a:xfrm>
                <a:off x="1805264" y="112660"/>
                <a:ext cx="2134585" cy="423280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ZA" sz="9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Batang" panose="02030600000101010101" pitchFamily="18" charset="-127"/>
                    <a:cs typeface="Calibri Light" panose="020F0302020204030204" pitchFamily="34" charset="0"/>
                  </a:rPr>
                  <a:t>Localised low flux density due to rapid flux direction change</a:t>
                </a:r>
                <a:endParaRPr lang="en-ZA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8F8A206-ABF3-4BF0-B0B2-F4763263A324}"/>
                  </a:ext>
                </a:extLst>
              </p:cNvPr>
              <p:cNvCxnSpPr/>
              <p:nvPr/>
            </p:nvCxnSpPr>
            <p:spPr>
              <a:xfrm flipH="1">
                <a:off x="2748348" y="525227"/>
                <a:ext cx="314324" cy="509089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025C502-EBCD-4AB8-9F6A-CF32B3061434}"/>
                  </a:ext>
                </a:extLst>
              </p:cNvPr>
              <p:cNvCxnSpPr/>
              <p:nvPr/>
            </p:nvCxnSpPr>
            <p:spPr>
              <a:xfrm>
                <a:off x="3051263" y="535940"/>
                <a:ext cx="841040" cy="1138064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7D0DA5A-D098-49DD-9F52-2DE8B510ED14}"/>
                  </a:ext>
                </a:extLst>
              </p:cNvPr>
              <p:cNvCxnSpPr/>
              <p:nvPr/>
            </p:nvCxnSpPr>
            <p:spPr>
              <a:xfrm flipV="1">
                <a:off x="1805264" y="3030908"/>
                <a:ext cx="254652" cy="314630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2" name="Text Box 2193">
              <a:extLst>
                <a:ext uri="{FF2B5EF4-FFF2-40B4-BE49-F238E27FC236}">
                  <a16:creationId xmlns:a16="http://schemas.microsoft.com/office/drawing/2014/main" id="{36F164BD-D616-4694-8AC2-6D10EF0A93D8}"/>
                </a:ext>
              </a:extLst>
            </p:cNvPr>
            <p:cNvSpPr txBox="1"/>
            <p:nvPr/>
          </p:nvSpPr>
          <p:spPr>
            <a:xfrm>
              <a:off x="1121554" y="1241796"/>
              <a:ext cx="1096905" cy="288032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ZA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cs typeface="Calibri Light" panose="020F0302020204030204" pitchFamily="34" charset="0"/>
                </a:rPr>
                <a:t>150 t winding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 Box 2193">
              <a:extLst>
                <a:ext uri="{FF2B5EF4-FFF2-40B4-BE49-F238E27FC236}">
                  <a16:creationId xmlns:a16="http://schemas.microsoft.com/office/drawing/2014/main" id="{ABEE49D1-4DD7-4261-97CE-59D3CB353098}"/>
                </a:ext>
              </a:extLst>
            </p:cNvPr>
            <p:cNvSpPr txBox="1"/>
            <p:nvPr/>
          </p:nvSpPr>
          <p:spPr>
            <a:xfrm>
              <a:off x="1097831" y="1566105"/>
              <a:ext cx="765149" cy="528377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ZA" sz="9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Batang" panose="02030600000101010101" pitchFamily="18" charset="-127"/>
                  <a:cs typeface="Calibri Light" panose="020F0302020204030204" pitchFamily="34" charset="0"/>
                </a:rPr>
                <a:t>80 t winding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0FE4B57-15A3-4503-B6D7-36DE7FA4AD29}"/>
                </a:ext>
              </a:extLst>
            </p:cNvPr>
            <p:cNvCxnSpPr/>
            <p:nvPr/>
          </p:nvCxnSpPr>
          <p:spPr>
            <a:xfrm>
              <a:off x="2103956" y="1529827"/>
              <a:ext cx="591157" cy="917489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A5BAB8A-8631-4701-84ED-82712E19C150}"/>
                </a:ext>
              </a:extLst>
            </p:cNvPr>
            <p:cNvCxnSpPr>
              <a:stCxn id="13" idx="2"/>
            </p:cNvCxnSpPr>
            <p:nvPr/>
          </p:nvCxnSpPr>
          <p:spPr>
            <a:xfrm>
              <a:off x="1480406" y="2094482"/>
              <a:ext cx="237691" cy="292451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22" name="Picture 21" descr="C:\Users\borrilld\Desktop\My Thesis\Test Docs and Equipment\PhD Test Protocol and test results\GIC test protocol and results\Results\Single phase all\Photos of trfrs and experiment\20160810_120840.jpg">
            <a:extLst>
              <a:ext uri="{FF2B5EF4-FFF2-40B4-BE49-F238E27FC236}">
                <a16:creationId xmlns:a16="http://schemas.microsoft.com/office/drawing/2014/main" id="{66D5054F-0649-4E7B-85CC-4CEC1C9B6B6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2" t="1295" r="6250" b="3519"/>
          <a:stretch/>
        </p:blipFill>
        <p:spPr bwMode="auto">
          <a:xfrm>
            <a:off x="681282" y="2819400"/>
            <a:ext cx="39554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4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43549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8</a:t>
            </a:fld>
            <a:r>
              <a:rPr lang="en-US" dirty="0"/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505"/>
            <a:ext cx="8229600" cy="1143000"/>
          </a:xfrm>
        </p:spPr>
        <p:txBody>
          <a:bodyPr vert="horz">
            <a:normAutofit/>
          </a:bodyPr>
          <a:lstStyle/>
          <a:p>
            <a:pPr>
              <a:spcBef>
                <a:spcPts val="0"/>
              </a:spcBef>
              <a:buFont typeface="Wingdings 3"/>
            </a:pPr>
            <a:r>
              <a:rPr lang="en-ZA" sz="3200" dirty="0">
                <a:solidFill>
                  <a:prstClr val="black"/>
                </a:solidFill>
                <a:ea typeface="+mn-ea"/>
              </a:rPr>
              <a:t>Extend to other cores</a:t>
            </a:r>
            <a:endParaRPr lang="en-US" sz="3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308009"/>
            <a:ext cx="5715000" cy="10604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Identify incremental inductance.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C9329-677D-4E2C-8BB6-6B76E15A67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/>
          <a:stretch/>
        </p:blipFill>
        <p:spPr bwMode="auto">
          <a:xfrm>
            <a:off x="4876800" y="1676400"/>
            <a:ext cx="3587287" cy="4203598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4717DE-47C0-4D6E-AF83-C74542AB7E16}"/>
              </a:ext>
            </a:extLst>
          </p:cNvPr>
          <p:cNvSpPr/>
          <p:nvPr/>
        </p:nvSpPr>
        <p:spPr>
          <a:xfrm>
            <a:off x="228600" y="3282904"/>
            <a:ext cx="4267200" cy="23495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Physical model measurement and FEM analysis of 3p3L and 3p5L transformers in progress. </a:t>
            </a:r>
          </a:p>
          <a:p>
            <a:pPr marL="457200" lvl="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ZA" sz="2600" dirty="0">
                <a:latin typeface="Arial" panose="020B0604020202020204" pitchFamily="34" charset="0"/>
                <a:cs typeface="Arial" panose="020B0604020202020204" pitchFamily="34" charset="0"/>
              </a:rPr>
              <a:t>Others planned.</a:t>
            </a:r>
          </a:p>
        </p:txBody>
      </p:sp>
    </p:spTree>
    <p:extLst>
      <p:ext uri="{BB962C8B-B14F-4D97-AF65-F5344CB8AC3E}">
        <p14:creationId xmlns:p14="http://schemas.microsoft.com/office/powerpoint/2010/main" val="244793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343549"/>
            <a:ext cx="685800" cy="365125"/>
          </a:xfrm>
        </p:spPr>
        <p:txBody>
          <a:bodyPr/>
          <a:lstStyle/>
          <a:p>
            <a:pPr algn="ctr"/>
            <a:fld id="{B6F15528-21DE-4FAA-801E-634DDDAF4B2B}" type="slidenum">
              <a:rPr lang="en-US" smtClean="0"/>
              <a:pPr algn="ctr"/>
              <a:t>9</a:t>
            </a:fld>
            <a:r>
              <a:rPr lang="en-US" dirty="0"/>
              <a:t> 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2505"/>
            <a:ext cx="8229600" cy="1143000"/>
          </a:xfrm>
        </p:spPr>
        <p:txBody>
          <a:bodyPr vert="horz">
            <a:normAutofit/>
          </a:bodyPr>
          <a:lstStyle/>
          <a:p>
            <a:pPr algn="ctr">
              <a:spcBef>
                <a:spcPts val="0"/>
              </a:spcBef>
              <a:buFont typeface="Wingdings 3"/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Transformer degradation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62000" y="1447799"/>
            <a:ext cx="7543799" cy="42473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>
              <a:spcAft>
                <a:spcPts val="1200"/>
              </a:spcAft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Low Energy Degradation Triangle (LEDT)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More transformers analysed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LEDT extended to MEDT (medium energy) and ester oils.</a:t>
            </a:r>
          </a:p>
          <a:p>
            <a:pPr>
              <a:spcAft>
                <a:spcPts val="1200"/>
              </a:spcAft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Many utility records too poor for analysis, of trends (often) and causes (nearly always).</a:t>
            </a:r>
          </a:p>
          <a:p>
            <a:pPr marL="268288" lvl="0" indent="-2682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Difficult to validate extended laboratory models of degradation initiation.</a:t>
            </a:r>
          </a:p>
          <a:p>
            <a:pPr lvl="0">
              <a:spcAft>
                <a:spcPts val="1200"/>
              </a:spcAft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41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65804</TotalTime>
  <Words>667</Words>
  <Application>Microsoft Office PowerPoint</Application>
  <PresentationFormat>On-screen Show (4:3)</PresentationFormat>
  <Paragraphs>128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Batang</vt:lpstr>
      <vt:lpstr>Calibri</vt:lpstr>
      <vt:lpstr>Calibri Light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Space weather – power systems?</vt:lpstr>
      <vt:lpstr>Big system</vt:lpstr>
      <vt:lpstr>Failure routes</vt:lpstr>
      <vt:lpstr>What we are investigating</vt:lpstr>
      <vt:lpstr>B  E  GIC</vt:lpstr>
      <vt:lpstr>Transformers’ electrical response to GIC</vt:lpstr>
      <vt:lpstr>Extend to other cores</vt:lpstr>
      <vt:lpstr>Transformer degradation</vt:lpstr>
      <vt:lpstr>Power system incidents</vt:lpstr>
      <vt:lpstr>Power transfer efficiency</vt:lpstr>
      <vt:lpstr>What is reactive power?</vt:lpstr>
      <vt:lpstr>Disruption costs</vt:lpstr>
      <vt:lpstr>Where are we?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</dc:creator>
  <cp:lastModifiedBy>Windows User</cp:lastModifiedBy>
  <cp:revision>859</cp:revision>
  <cp:lastPrinted>2018-05-22T10:04:00Z</cp:lastPrinted>
  <dcterms:created xsi:type="dcterms:W3CDTF">2006-08-16T00:00:00Z</dcterms:created>
  <dcterms:modified xsi:type="dcterms:W3CDTF">2019-09-04T11:18:40Z</dcterms:modified>
</cp:coreProperties>
</file>