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7" r:id="rId1"/>
  </p:sldMasterIdLst>
  <p:notesMasterIdLst>
    <p:notesMasterId r:id="rId17"/>
  </p:notesMasterIdLst>
  <p:handoutMasterIdLst>
    <p:handoutMasterId r:id="rId18"/>
  </p:handoutMasterIdLst>
  <p:sldIdLst>
    <p:sldId id="333" r:id="rId2"/>
    <p:sldId id="432" r:id="rId3"/>
    <p:sldId id="433" r:id="rId4"/>
    <p:sldId id="434" r:id="rId5"/>
    <p:sldId id="435" r:id="rId6"/>
    <p:sldId id="444" r:id="rId7"/>
    <p:sldId id="445" r:id="rId8"/>
    <p:sldId id="443" r:id="rId9"/>
    <p:sldId id="436" r:id="rId10"/>
    <p:sldId id="441" r:id="rId11"/>
    <p:sldId id="442" r:id="rId12"/>
    <p:sldId id="437" r:id="rId13"/>
    <p:sldId id="438" r:id="rId14"/>
    <p:sldId id="439" r:id="rId15"/>
    <p:sldId id="440" r:id="rId16"/>
  </p:sldIdLst>
  <p:sldSz cx="12192000" cy="6858000"/>
  <p:notesSz cx="6681788" cy="9817100"/>
  <p:defaultTextStyle>
    <a:defPPr>
      <a:defRPr lang="en-GB"/>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8283" autoAdjust="0"/>
  </p:normalViewPr>
  <p:slideViewPr>
    <p:cSldViewPr>
      <p:cViewPr varScale="1">
        <p:scale>
          <a:sx n="54" d="100"/>
          <a:sy n="54" d="100"/>
        </p:scale>
        <p:origin x="956" y="40"/>
      </p:cViewPr>
      <p:guideLst>
        <p:guide orient="horz" pos="2160"/>
        <p:guide pos="3840"/>
      </p:guideLst>
    </p:cSldViewPr>
  </p:slideViewPr>
  <p:outlineViewPr>
    <p:cViewPr>
      <p:scale>
        <a:sx n="33" d="100"/>
        <a:sy n="33" d="100"/>
      </p:scale>
      <p:origin x="0" y="-54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857500" cy="468313"/>
          </a:xfrm>
          <a:prstGeom prst="rect">
            <a:avLst/>
          </a:prstGeom>
          <a:noFill/>
          <a:ln w="9525">
            <a:noFill/>
            <a:miter lim="800000"/>
            <a:headEnd/>
            <a:tailEnd/>
          </a:ln>
          <a:effectLst/>
        </p:spPr>
        <p:txBody>
          <a:bodyPr vert="horz" wrap="square" lIns="95354" tIns="47677" rIns="95354" bIns="47677" numCol="1" anchor="t" anchorCtr="0" compatLnSpc="1">
            <a:prstTxWarp prst="textNoShape">
              <a:avLst/>
            </a:prstTxWarp>
          </a:bodyPr>
          <a:lstStyle>
            <a:lvl1pPr algn="l" defTabSz="954088">
              <a:defRPr sz="1300"/>
            </a:lvl1pPr>
          </a:lstStyle>
          <a:p>
            <a:pPr>
              <a:defRPr/>
            </a:pPr>
            <a:endParaRPr lang="en-GB"/>
          </a:p>
        </p:txBody>
      </p:sp>
      <p:sp>
        <p:nvSpPr>
          <p:cNvPr id="10243" name="Rectangle 3"/>
          <p:cNvSpPr>
            <a:spLocks noGrp="1" noChangeArrowheads="1"/>
          </p:cNvSpPr>
          <p:nvPr>
            <p:ph type="dt" sz="quarter" idx="1"/>
          </p:nvPr>
        </p:nvSpPr>
        <p:spPr bwMode="auto">
          <a:xfrm>
            <a:off x="3754438" y="0"/>
            <a:ext cx="2938462" cy="468313"/>
          </a:xfrm>
          <a:prstGeom prst="rect">
            <a:avLst/>
          </a:prstGeom>
          <a:noFill/>
          <a:ln w="9525">
            <a:noFill/>
            <a:miter lim="800000"/>
            <a:headEnd/>
            <a:tailEnd/>
          </a:ln>
          <a:effectLst/>
        </p:spPr>
        <p:txBody>
          <a:bodyPr vert="horz" wrap="square" lIns="95354" tIns="47677" rIns="95354" bIns="47677" numCol="1" anchor="t" anchorCtr="0" compatLnSpc="1">
            <a:prstTxWarp prst="textNoShape">
              <a:avLst/>
            </a:prstTxWarp>
          </a:bodyPr>
          <a:lstStyle>
            <a:lvl1pPr algn="r" defTabSz="954088">
              <a:defRPr sz="1300"/>
            </a:lvl1pPr>
          </a:lstStyle>
          <a:p>
            <a:pPr>
              <a:defRPr/>
            </a:pPr>
            <a:endParaRPr lang="en-GB"/>
          </a:p>
        </p:txBody>
      </p:sp>
      <p:sp>
        <p:nvSpPr>
          <p:cNvPr id="10244" name="Rectangle 4"/>
          <p:cNvSpPr>
            <a:spLocks noGrp="1" noChangeArrowheads="1"/>
          </p:cNvSpPr>
          <p:nvPr>
            <p:ph type="ftr" sz="quarter" idx="2"/>
          </p:nvPr>
        </p:nvSpPr>
        <p:spPr bwMode="auto">
          <a:xfrm>
            <a:off x="0" y="9288463"/>
            <a:ext cx="2857500" cy="546100"/>
          </a:xfrm>
          <a:prstGeom prst="rect">
            <a:avLst/>
          </a:prstGeom>
          <a:noFill/>
          <a:ln w="9525">
            <a:noFill/>
            <a:miter lim="800000"/>
            <a:headEnd/>
            <a:tailEnd/>
          </a:ln>
          <a:effectLst/>
        </p:spPr>
        <p:txBody>
          <a:bodyPr vert="horz" wrap="square" lIns="95354" tIns="47677" rIns="95354" bIns="47677" numCol="1" anchor="b" anchorCtr="0" compatLnSpc="1">
            <a:prstTxWarp prst="textNoShape">
              <a:avLst/>
            </a:prstTxWarp>
          </a:bodyPr>
          <a:lstStyle>
            <a:lvl1pPr algn="l" defTabSz="954088">
              <a:defRPr sz="1300"/>
            </a:lvl1pPr>
          </a:lstStyle>
          <a:p>
            <a:pPr>
              <a:defRPr/>
            </a:pPr>
            <a:endParaRPr lang="en-GB"/>
          </a:p>
        </p:txBody>
      </p:sp>
      <p:sp>
        <p:nvSpPr>
          <p:cNvPr id="10245" name="Rectangle 5"/>
          <p:cNvSpPr>
            <a:spLocks noGrp="1" noChangeArrowheads="1"/>
          </p:cNvSpPr>
          <p:nvPr>
            <p:ph type="sldNum" sz="quarter" idx="3"/>
          </p:nvPr>
        </p:nvSpPr>
        <p:spPr bwMode="auto">
          <a:xfrm>
            <a:off x="3754438" y="9288463"/>
            <a:ext cx="2938462" cy="546100"/>
          </a:xfrm>
          <a:prstGeom prst="rect">
            <a:avLst/>
          </a:prstGeom>
          <a:noFill/>
          <a:ln w="9525">
            <a:noFill/>
            <a:miter lim="800000"/>
            <a:headEnd/>
            <a:tailEnd/>
          </a:ln>
          <a:effectLst/>
        </p:spPr>
        <p:txBody>
          <a:bodyPr vert="horz" wrap="square" lIns="95354" tIns="47677" rIns="95354" bIns="47677" numCol="1" anchor="b" anchorCtr="0" compatLnSpc="1">
            <a:prstTxWarp prst="textNoShape">
              <a:avLst/>
            </a:prstTxWarp>
          </a:bodyPr>
          <a:lstStyle>
            <a:lvl1pPr algn="r" defTabSz="954088">
              <a:defRPr sz="1300"/>
            </a:lvl1pPr>
          </a:lstStyle>
          <a:p>
            <a:pPr>
              <a:defRPr/>
            </a:pPr>
            <a:fld id="{2EF9CA57-A072-4503-AE00-EBFA72183FCD}" type="slidenum">
              <a:rPr lang="en-GB"/>
              <a:pPr>
                <a:defRPr/>
              </a:pPr>
              <a:t>‹#›</a:t>
            </a:fld>
            <a:endParaRPr lang="en-GB"/>
          </a:p>
        </p:txBody>
      </p:sp>
    </p:spTree>
    <p:extLst>
      <p:ext uri="{BB962C8B-B14F-4D97-AF65-F5344CB8AC3E}">
        <p14:creationId xmlns:p14="http://schemas.microsoft.com/office/powerpoint/2010/main" val="1988267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5600" cy="4921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84600" y="0"/>
            <a:ext cx="2895600" cy="492125"/>
          </a:xfrm>
          <a:prstGeom prst="rect">
            <a:avLst/>
          </a:prstGeom>
        </p:spPr>
        <p:txBody>
          <a:bodyPr vert="horz" lIns="91440" tIns="45720" rIns="91440" bIns="45720" rtlCol="0"/>
          <a:lstStyle>
            <a:lvl1pPr algn="r">
              <a:defRPr sz="1200"/>
            </a:lvl1pPr>
          </a:lstStyle>
          <a:p>
            <a:fld id="{D059269B-FAA4-4408-80B6-1479DA4F8D95}" type="datetimeFigureOut">
              <a:rPr lang="en-GB" smtClean="0"/>
              <a:t>03/09/2019</a:t>
            </a:fld>
            <a:endParaRPr lang="en-GB"/>
          </a:p>
        </p:txBody>
      </p:sp>
      <p:sp>
        <p:nvSpPr>
          <p:cNvPr id="4" name="Slide Image Placeholder 3"/>
          <p:cNvSpPr>
            <a:spLocks noGrp="1" noRot="1" noChangeAspect="1"/>
          </p:cNvSpPr>
          <p:nvPr>
            <p:ph type="sldImg" idx="2"/>
          </p:nvPr>
        </p:nvSpPr>
        <p:spPr>
          <a:xfrm>
            <a:off x="396875" y="1227138"/>
            <a:ext cx="5888038" cy="33131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8338" y="4724400"/>
            <a:ext cx="5345112" cy="38655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24975"/>
            <a:ext cx="2895600" cy="4921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84600" y="9324975"/>
            <a:ext cx="2895600" cy="492125"/>
          </a:xfrm>
          <a:prstGeom prst="rect">
            <a:avLst/>
          </a:prstGeom>
        </p:spPr>
        <p:txBody>
          <a:bodyPr vert="horz" lIns="91440" tIns="45720" rIns="91440" bIns="45720" rtlCol="0" anchor="b"/>
          <a:lstStyle>
            <a:lvl1pPr algn="r">
              <a:defRPr sz="1200"/>
            </a:lvl1pPr>
          </a:lstStyle>
          <a:p>
            <a:fld id="{EE9E4A61-5E36-4EDF-B241-D5E75E1AB6AA}" type="slidenum">
              <a:rPr lang="en-GB" smtClean="0"/>
              <a:t>‹#›</a:t>
            </a:fld>
            <a:endParaRPr lang="en-GB"/>
          </a:p>
        </p:txBody>
      </p:sp>
    </p:spTree>
    <p:extLst>
      <p:ext uri="{BB962C8B-B14F-4D97-AF65-F5344CB8AC3E}">
        <p14:creationId xmlns:p14="http://schemas.microsoft.com/office/powerpoint/2010/main" val="2433082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0" y="0"/>
            <a:ext cx="12192000" cy="1151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238750"/>
            <a:ext cx="12192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40"/>
          <p:cNvSpPr txBox="1">
            <a:spLocks noChangeArrowheads="1"/>
          </p:cNvSpPr>
          <p:nvPr/>
        </p:nvSpPr>
        <p:spPr bwMode="auto">
          <a:xfrm>
            <a:off x="143933" y="6629400"/>
            <a:ext cx="13869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en-GB" altLang="en-US" sz="800" b="1" dirty="0">
                <a:solidFill>
                  <a:schemeClr val="bg1"/>
                </a:solidFill>
                <a:latin typeface="Arial" panose="020B0604020202020204" pitchFamily="34" charset="0"/>
                <a:cs typeface="Times New Roman" panose="02020603050405020304" pitchFamily="18" charset="0"/>
              </a:rPr>
              <a:t>© </a:t>
            </a:r>
            <a:r>
              <a:rPr lang="en-GB" altLang="en-US" sz="800" dirty="0" smtClean="0">
                <a:solidFill>
                  <a:schemeClr val="bg1"/>
                </a:solidFill>
                <a:latin typeface="Arial" panose="020B0604020202020204" pitchFamily="34" charset="0"/>
                <a:cs typeface="Times New Roman" panose="02020603050405020304" pitchFamily="18" charset="0"/>
              </a:rPr>
              <a:t>UKRI </a:t>
            </a:r>
            <a:r>
              <a:rPr lang="en-GB" altLang="en-US" sz="800" dirty="0">
                <a:solidFill>
                  <a:schemeClr val="bg1"/>
                </a:solidFill>
                <a:latin typeface="Arial" panose="020B0604020202020204" pitchFamily="34" charset="0"/>
                <a:cs typeface="Times New Roman" panose="02020603050405020304" pitchFamily="18" charset="0"/>
              </a:rPr>
              <a:t>All rights reserved</a:t>
            </a:r>
            <a:endParaRPr lang="en-GB" altLang="en-US" sz="800" dirty="0">
              <a:solidFill>
                <a:schemeClr val="bg1"/>
              </a:solidFill>
              <a:latin typeface="Arial" panose="020B0604020202020204" pitchFamily="34" charset="0"/>
            </a:endParaRPr>
          </a:p>
        </p:txBody>
      </p:sp>
      <p:sp>
        <p:nvSpPr>
          <p:cNvPr id="13314" name="Rectangle 1026"/>
          <p:cNvSpPr>
            <a:spLocks noGrp="1" noChangeArrowheads="1"/>
          </p:cNvSpPr>
          <p:nvPr>
            <p:ph type="ctrTitle"/>
          </p:nvPr>
        </p:nvSpPr>
        <p:spPr>
          <a:xfrm>
            <a:off x="0" y="1998663"/>
            <a:ext cx="12192000" cy="1143000"/>
          </a:xfrm>
        </p:spPr>
        <p:txBody>
          <a:bodyPr/>
          <a:lstStyle>
            <a:lvl1pPr algn="ctr">
              <a:defRPr sz="3600"/>
            </a:lvl1pPr>
          </a:lstStyle>
          <a:p>
            <a:r>
              <a:rPr lang="en-US" smtClean="0"/>
              <a:t>Click to edit Master title style</a:t>
            </a:r>
            <a:endParaRPr lang="en-GB"/>
          </a:p>
        </p:txBody>
      </p:sp>
      <p:sp>
        <p:nvSpPr>
          <p:cNvPr id="13315" name="Rectangle 1027"/>
          <p:cNvSpPr>
            <a:spLocks noGrp="1" noChangeArrowheads="1"/>
          </p:cNvSpPr>
          <p:nvPr>
            <p:ph type="subTitle" idx="1"/>
          </p:nvPr>
        </p:nvSpPr>
        <p:spPr>
          <a:xfrm>
            <a:off x="0" y="3746500"/>
            <a:ext cx="12192000" cy="762000"/>
          </a:xfrm>
        </p:spPr>
        <p:txBody>
          <a:bodyPr/>
          <a:lstStyle>
            <a:lvl1pPr marL="0" indent="0" algn="ctr">
              <a:buFontTx/>
              <a:buNone/>
              <a:defRPr/>
            </a:lvl1pPr>
          </a:lstStyle>
          <a:p>
            <a:r>
              <a:rPr lang="en-US" smtClean="0"/>
              <a:t>Click to edit Master subtitle style</a:t>
            </a:r>
            <a:endParaRPr lang="en-GB"/>
          </a:p>
        </p:txBody>
      </p:sp>
    </p:spTree>
    <p:extLst>
      <p:ext uri="{BB962C8B-B14F-4D97-AF65-F5344CB8AC3E}">
        <p14:creationId xmlns:p14="http://schemas.microsoft.com/office/powerpoint/2010/main" val="5432107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17955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01051" y="260350"/>
            <a:ext cx="2400300"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200151" y="260350"/>
            <a:ext cx="69977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91018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1585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542498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Tree>
    <p:extLst>
      <p:ext uri="{BB962C8B-B14F-4D97-AF65-F5344CB8AC3E}">
        <p14:creationId xmlns:p14="http://schemas.microsoft.com/office/powerpoint/2010/main" val="39451089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200152" y="2133600"/>
            <a:ext cx="4555067" cy="3384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958417" y="2133600"/>
            <a:ext cx="4555067" cy="3384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4282920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49541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9780503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9450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2919986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723762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05" y="283"/>
            <a:ext cx="12190993" cy="6857434"/>
          </a:xfrm>
          <a:prstGeom prst="rect">
            <a:avLst/>
          </a:prstGeom>
        </p:spPr>
      </p:pic>
      <p:sp>
        <p:nvSpPr>
          <p:cNvPr id="1026" name="Rectangle 2"/>
          <p:cNvSpPr>
            <a:spLocks noGrp="1" noChangeArrowheads="1"/>
          </p:cNvSpPr>
          <p:nvPr>
            <p:ph type="title"/>
          </p:nvPr>
        </p:nvSpPr>
        <p:spPr bwMode="auto">
          <a:xfrm>
            <a:off x="1200151" y="260350"/>
            <a:ext cx="9601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1200152" y="2133600"/>
            <a:ext cx="9313333"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Text Box 29"/>
          <p:cNvSpPr txBox="1">
            <a:spLocks noChangeArrowheads="1"/>
          </p:cNvSpPr>
          <p:nvPr/>
        </p:nvSpPr>
        <p:spPr bwMode="auto">
          <a:xfrm>
            <a:off x="399802" y="6513513"/>
            <a:ext cx="13869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800" b="1" dirty="0">
                <a:latin typeface="Arial" panose="020B0604020202020204" pitchFamily="34" charset="0"/>
              </a:rPr>
              <a:t>© </a:t>
            </a:r>
            <a:r>
              <a:rPr lang="en-GB" altLang="en-US" sz="800" dirty="0" smtClean="0">
                <a:latin typeface="Arial" panose="020B0604020202020204" pitchFamily="34" charset="0"/>
              </a:rPr>
              <a:t>UKRI </a:t>
            </a:r>
            <a:r>
              <a:rPr lang="en-GB" altLang="en-US" sz="800" dirty="0">
                <a:latin typeface="Arial" panose="020B0604020202020204" pitchFamily="34" charset="0"/>
              </a:rPr>
              <a:t>All rights reserved</a:t>
            </a:r>
          </a:p>
        </p:txBody>
      </p:sp>
      <p:pic>
        <p:nvPicPr>
          <p:cNvPr id="1029" name="Picture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bwMode="auto">
          <a:xfrm>
            <a:off x="8373533" y="4173678"/>
            <a:ext cx="3818467" cy="26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35" descr="bgsklrwo"/>
          <p:cNvPicPr>
            <a:picLocks noChangeAspect="1" noChangeArrowheads="1"/>
          </p:cNvPicPr>
          <p:nvPr/>
        </p:nvPicPr>
        <p:blipFill>
          <a:blip r:embed="rId16"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1377085" y="6251578"/>
            <a:ext cx="70908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0421436"/>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69" r:id="rId12"/>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1"/>
          </a:solidFill>
          <a:latin typeface="+mj-lt"/>
          <a:ea typeface="+mj-ea"/>
          <a:cs typeface="+mj-cs"/>
        </a:defRPr>
      </a:lvl1pPr>
      <a:lvl2pPr algn="l" rtl="0" eaLnBrk="1" fontAlgn="base" hangingPunct="1">
        <a:spcBef>
          <a:spcPct val="0"/>
        </a:spcBef>
        <a:spcAft>
          <a:spcPct val="0"/>
        </a:spcAft>
        <a:defRPr sz="4000">
          <a:solidFill>
            <a:schemeClr val="tx1"/>
          </a:solidFill>
          <a:latin typeface="Arial" charset="0"/>
        </a:defRPr>
      </a:lvl2pPr>
      <a:lvl3pPr algn="l" rtl="0" eaLnBrk="1" fontAlgn="base" hangingPunct="1">
        <a:spcBef>
          <a:spcPct val="0"/>
        </a:spcBef>
        <a:spcAft>
          <a:spcPct val="0"/>
        </a:spcAft>
        <a:defRPr sz="4000">
          <a:solidFill>
            <a:schemeClr val="tx1"/>
          </a:solidFill>
          <a:latin typeface="Arial" charset="0"/>
        </a:defRPr>
      </a:lvl3pPr>
      <a:lvl4pPr algn="l" rtl="0" eaLnBrk="1" fontAlgn="base" hangingPunct="1">
        <a:spcBef>
          <a:spcPct val="0"/>
        </a:spcBef>
        <a:spcAft>
          <a:spcPct val="0"/>
        </a:spcAft>
        <a:defRPr sz="4000">
          <a:solidFill>
            <a:schemeClr val="tx1"/>
          </a:solidFill>
          <a:latin typeface="Arial" charset="0"/>
        </a:defRPr>
      </a:lvl4pPr>
      <a:lvl5pPr algn="l" rtl="0" eaLnBrk="1" fontAlgn="base" hangingPunct="1">
        <a:spcBef>
          <a:spcPct val="0"/>
        </a:spcBef>
        <a:spcAft>
          <a:spcPct val="0"/>
        </a:spcAft>
        <a:defRPr sz="4000">
          <a:solidFill>
            <a:schemeClr val="tx1"/>
          </a:solidFill>
          <a:latin typeface="Arial" charset="0"/>
        </a:defRPr>
      </a:lvl5pPr>
      <a:lvl6pPr marL="457200" algn="l" rtl="0" eaLnBrk="1" fontAlgn="base" hangingPunct="1">
        <a:spcBef>
          <a:spcPct val="0"/>
        </a:spcBef>
        <a:spcAft>
          <a:spcPct val="0"/>
        </a:spcAft>
        <a:defRPr sz="4000">
          <a:solidFill>
            <a:schemeClr val="tx1"/>
          </a:solidFill>
          <a:latin typeface="Arial" charset="0"/>
        </a:defRPr>
      </a:lvl6pPr>
      <a:lvl7pPr marL="914400" algn="l" rtl="0" eaLnBrk="1" fontAlgn="base" hangingPunct="1">
        <a:spcBef>
          <a:spcPct val="0"/>
        </a:spcBef>
        <a:spcAft>
          <a:spcPct val="0"/>
        </a:spcAft>
        <a:defRPr sz="4000">
          <a:solidFill>
            <a:schemeClr val="tx1"/>
          </a:solidFill>
          <a:latin typeface="Arial" charset="0"/>
        </a:defRPr>
      </a:lvl7pPr>
      <a:lvl8pPr marL="1371600" algn="l" rtl="0" eaLnBrk="1" fontAlgn="base" hangingPunct="1">
        <a:spcBef>
          <a:spcPct val="0"/>
        </a:spcBef>
        <a:spcAft>
          <a:spcPct val="0"/>
        </a:spcAft>
        <a:defRPr sz="4000">
          <a:solidFill>
            <a:schemeClr val="tx1"/>
          </a:solidFill>
          <a:latin typeface="Arial" charset="0"/>
        </a:defRPr>
      </a:lvl8pPr>
      <a:lvl9pPr marL="1828800" algn="l" rtl="0" eaLnBrk="1" fontAlgn="base" hangingPunct="1">
        <a:spcBef>
          <a:spcPct val="0"/>
        </a:spcBef>
        <a:spcAft>
          <a:spcPct val="0"/>
        </a:spcAft>
        <a:defRPr sz="40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SzPct val="130000"/>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130000"/>
        <a:buChar char="•"/>
        <a:defRPr sz="2200">
          <a:solidFill>
            <a:schemeClr val="tx1"/>
          </a:solidFill>
          <a:latin typeface="+mn-lt"/>
        </a:defRPr>
      </a:lvl2pPr>
      <a:lvl3pPr marL="1143000" indent="-228600" algn="l" rtl="0" eaLnBrk="1" fontAlgn="base" hangingPunct="1">
        <a:spcBef>
          <a:spcPct val="20000"/>
        </a:spcBef>
        <a:spcAft>
          <a:spcPct val="0"/>
        </a:spcAft>
        <a:buClr>
          <a:schemeClr val="tx1"/>
        </a:buClr>
        <a:buSzPct val="130000"/>
        <a:buChar char="•"/>
        <a:defRPr sz="2200">
          <a:solidFill>
            <a:schemeClr val="tx1"/>
          </a:solidFill>
          <a:latin typeface="+mn-lt"/>
        </a:defRPr>
      </a:lvl3pPr>
      <a:lvl4pPr marL="1600200" indent="-228600" algn="l" rtl="0" eaLnBrk="1" fontAlgn="base" hangingPunct="1">
        <a:spcBef>
          <a:spcPct val="20000"/>
        </a:spcBef>
        <a:spcAft>
          <a:spcPct val="0"/>
        </a:spcAft>
        <a:buClr>
          <a:schemeClr val="tx1"/>
        </a:buClr>
        <a:buSzPct val="130000"/>
        <a:buChar char="•"/>
        <a:defRPr sz="2200">
          <a:solidFill>
            <a:schemeClr val="tx1"/>
          </a:solidFill>
          <a:latin typeface="+mn-lt"/>
        </a:defRPr>
      </a:lvl4pPr>
      <a:lvl5pPr marL="2057400" indent="-228600" algn="l" rtl="0" eaLnBrk="1" fontAlgn="base" hangingPunct="1">
        <a:spcBef>
          <a:spcPct val="20000"/>
        </a:spcBef>
        <a:spcAft>
          <a:spcPct val="0"/>
        </a:spcAft>
        <a:buClr>
          <a:schemeClr val="tx1"/>
        </a:buClr>
        <a:buSzPct val="130000"/>
        <a:buChar char="•"/>
        <a:defRPr sz="2200">
          <a:solidFill>
            <a:schemeClr val="tx1"/>
          </a:solidFill>
          <a:latin typeface="+mn-lt"/>
        </a:defRPr>
      </a:lvl5pPr>
      <a:lvl6pPr marL="2514600" indent="-228600" algn="l" rtl="0" eaLnBrk="1" fontAlgn="base" hangingPunct="1">
        <a:spcBef>
          <a:spcPct val="20000"/>
        </a:spcBef>
        <a:spcAft>
          <a:spcPct val="0"/>
        </a:spcAft>
        <a:buClr>
          <a:schemeClr val="tx1"/>
        </a:buClr>
        <a:buSzPct val="130000"/>
        <a:buChar char="•"/>
        <a:defRPr sz="2200">
          <a:solidFill>
            <a:schemeClr val="tx1"/>
          </a:solidFill>
          <a:latin typeface="+mn-lt"/>
        </a:defRPr>
      </a:lvl6pPr>
      <a:lvl7pPr marL="2971800" indent="-228600" algn="l" rtl="0" eaLnBrk="1" fontAlgn="base" hangingPunct="1">
        <a:spcBef>
          <a:spcPct val="20000"/>
        </a:spcBef>
        <a:spcAft>
          <a:spcPct val="0"/>
        </a:spcAft>
        <a:buClr>
          <a:schemeClr val="tx1"/>
        </a:buClr>
        <a:buSzPct val="130000"/>
        <a:buChar char="•"/>
        <a:defRPr sz="2200">
          <a:solidFill>
            <a:schemeClr val="tx1"/>
          </a:solidFill>
          <a:latin typeface="+mn-lt"/>
        </a:defRPr>
      </a:lvl7pPr>
      <a:lvl8pPr marL="3429000" indent="-228600" algn="l" rtl="0" eaLnBrk="1" fontAlgn="base" hangingPunct="1">
        <a:spcBef>
          <a:spcPct val="20000"/>
        </a:spcBef>
        <a:spcAft>
          <a:spcPct val="0"/>
        </a:spcAft>
        <a:buClr>
          <a:schemeClr val="tx1"/>
        </a:buClr>
        <a:buSzPct val="130000"/>
        <a:buChar char="•"/>
        <a:defRPr sz="2200">
          <a:solidFill>
            <a:schemeClr val="tx1"/>
          </a:solidFill>
          <a:latin typeface="+mn-lt"/>
        </a:defRPr>
      </a:lvl8pPr>
      <a:lvl9pPr marL="3886200" indent="-228600" algn="l" rtl="0" eaLnBrk="1" fontAlgn="base" hangingPunct="1">
        <a:spcBef>
          <a:spcPct val="20000"/>
        </a:spcBef>
        <a:spcAft>
          <a:spcPct val="0"/>
        </a:spcAft>
        <a:buClr>
          <a:schemeClr val="tx1"/>
        </a:buClr>
        <a:buSzPct val="130000"/>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royalsociety.org/science-events-and-lectures/2019/summer-science-exhibition/" TargetMode="External"/><Relationship Id="rId2" Type="http://schemas.openxmlformats.org/officeDocument/2006/relationships/hyperlink" Target="https://publications.agu.org/author-resource-center/publication-policies/data-policy/data-policy-faq/" TargetMode="External"/><Relationship Id="rId1" Type="http://schemas.openxmlformats.org/officeDocument/2006/relationships/slideLayout" Target="../slideLayouts/slideLayout2.xml"/><Relationship Id="rId4" Type="http://schemas.openxmlformats.org/officeDocument/2006/relationships/hyperlink" Target="http://www.stce.be/esww2019/program/tdms.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75856" y="1412776"/>
            <a:ext cx="10657184" cy="1215430"/>
          </a:xfrm>
        </p:spPr>
        <p:txBody>
          <a:bodyPr/>
          <a:lstStyle/>
          <a:p>
            <a:pPr algn="l"/>
            <a:r>
              <a:rPr lang="en-GB" dirty="0" smtClean="0"/>
              <a:t>Space Weather Impact on Ground-Based Systems</a:t>
            </a:r>
            <a:endParaRPr lang="en-US" altLang="en-US" dirty="0"/>
          </a:p>
        </p:txBody>
      </p:sp>
      <p:sp>
        <p:nvSpPr>
          <p:cNvPr id="3075" name="Rectangle 3"/>
          <p:cNvSpPr>
            <a:spLocks noGrp="1" noChangeArrowheads="1"/>
          </p:cNvSpPr>
          <p:nvPr>
            <p:ph type="subTitle" idx="1"/>
          </p:nvPr>
        </p:nvSpPr>
        <p:spPr>
          <a:xfrm>
            <a:off x="3503712" y="6044783"/>
            <a:ext cx="5832648" cy="648072"/>
          </a:xfrm>
        </p:spPr>
        <p:txBody>
          <a:bodyPr/>
          <a:lstStyle/>
          <a:p>
            <a:endParaRPr lang="en-GB" altLang="en-US" sz="1600" dirty="0">
              <a:solidFill>
                <a:srgbClr val="0070C0"/>
              </a:solidFill>
            </a:endParaRPr>
          </a:p>
          <a:p>
            <a:pPr algn="l"/>
            <a:r>
              <a:rPr lang="en-GB" altLang="en-US" sz="1600" dirty="0" smtClean="0">
                <a:solidFill>
                  <a:schemeClr val="bg1"/>
                </a:solidFill>
              </a:rPr>
              <a:t>SWIGS Annual Workshop – Cambridge, September 2019</a:t>
            </a:r>
          </a:p>
        </p:txBody>
      </p:sp>
      <p:pic>
        <p:nvPicPr>
          <p:cNvPr id="5" name="Picture 4">
            <a:extLst>
              <a:ext uri="{FF2B5EF4-FFF2-40B4-BE49-F238E27FC236}">
                <a16:creationId xmlns:a16="http://schemas.microsoft.com/office/drawing/2014/main" id="{6201D31C-669D-BD4E-83FB-8BCA1F99B6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0095" y="2837376"/>
            <a:ext cx="4304363" cy="2248212"/>
          </a:xfrm>
          <a:prstGeom prst="rect">
            <a:avLst/>
          </a:prstGeom>
        </p:spPr>
      </p:pic>
      <p:sp>
        <p:nvSpPr>
          <p:cNvPr id="8" name="Rectangle 2"/>
          <p:cNvSpPr txBox="1">
            <a:spLocks noChangeArrowheads="1"/>
          </p:cNvSpPr>
          <p:nvPr/>
        </p:nvSpPr>
        <p:spPr bwMode="auto">
          <a:xfrm>
            <a:off x="1039322" y="3353767"/>
            <a:ext cx="10225136" cy="1215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4000">
                <a:solidFill>
                  <a:schemeClr val="tx1"/>
                </a:solidFill>
                <a:latin typeface="Arial" charset="0"/>
              </a:defRPr>
            </a:lvl2pPr>
            <a:lvl3pPr algn="l" rtl="0" eaLnBrk="1" fontAlgn="base" hangingPunct="1">
              <a:spcBef>
                <a:spcPct val="0"/>
              </a:spcBef>
              <a:spcAft>
                <a:spcPct val="0"/>
              </a:spcAft>
              <a:defRPr sz="4000">
                <a:solidFill>
                  <a:schemeClr val="tx1"/>
                </a:solidFill>
                <a:latin typeface="Arial" charset="0"/>
              </a:defRPr>
            </a:lvl3pPr>
            <a:lvl4pPr algn="l" rtl="0" eaLnBrk="1" fontAlgn="base" hangingPunct="1">
              <a:spcBef>
                <a:spcPct val="0"/>
              </a:spcBef>
              <a:spcAft>
                <a:spcPct val="0"/>
              </a:spcAft>
              <a:defRPr sz="4000">
                <a:solidFill>
                  <a:schemeClr val="tx1"/>
                </a:solidFill>
                <a:latin typeface="Arial" charset="0"/>
              </a:defRPr>
            </a:lvl4pPr>
            <a:lvl5pPr algn="l" rtl="0" eaLnBrk="1" fontAlgn="base" hangingPunct="1">
              <a:spcBef>
                <a:spcPct val="0"/>
              </a:spcBef>
              <a:spcAft>
                <a:spcPct val="0"/>
              </a:spcAft>
              <a:defRPr sz="4000">
                <a:solidFill>
                  <a:schemeClr val="tx1"/>
                </a:solidFill>
                <a:latin typeface="Arial" charset="0"/>
              </a:defRPr>
            </a:lvl5pPr>
            <a:lvl6pPr marL="457200" algn="l" rtl="0" eaLnBrk="1" fontAlgn="base" hangingPunct="1">
              <a:spcBef>
                <a:spcPct val="0"/>
              </a:spcBef>
              <a:spcAft>
                <a:spcPct val="0"/>
              </a:spcAft>
              <a:defRPr sz="4000">
                <a:solidFill>
                  <a:schemeClr val="tx1"/>
                </a:solidFill>
                <a:latin typeface="Arial" charset="0"/>
              </a:defRPr>
            </a:lvl6pPr>
            <a:lvl7pPr marL="914400" algn="l" rtl="0" eaLnBrk="1" fontAlgn="base" hangingPunct="1">
              <a:spcBef>
                <a:spcPct val="0"/>
              </a:spcBef>
              <a:spcAft>
                <a:spcPct val="0"/>
              </a:spcAft>
              <a:defRPr sz="4000">
                <a:solidFill>
                  <a:schemeClr val="tx1"/>
                </a:solidFill>
                <a:latin typeface="Arial" charset="0"/>
              </a:defRPr>
            </a:lvl7pPr>
            <a:lvl8pPr marL="1371600" algn="l" rtl="0" eaLnBrk="1" fontAlgn="base" hangingPunct="1">
              <a:spcBef>
                <a:spcPct val="0"/>
              </a:spcBef>
              <a:spcAft>
                <a:spcPct val="0"/>
              </a:spcAft>
              <a:defRPr sz="4000">
                <a:solidFill>
                  <a:schemeClr val="tx1"/>
                </a:solidFill>
                <a:latin typeface="Arial" charset="0"/>
              </a:defRPr>
            </a:lvl8pPr>
            <a:lvl9pPr marL="1828800" algn="l" rtl="0" eaLnBrk="1" fontAlgn="base" hangingPunct="1">
              <a:spcBef>
                <a:spcPct val="0"/>
              </a:spcBef>
              <a:spcAft>
                <a:spcPct val="0"/>
              </a:spcAft>
              <a:defRPr sz="4000">
                <a:solidFill>
                  <a:schemeClr val="tx1"/>
                </a:solidFill>
                <a:latin typeface="Arial" charset="0"/>
              </a:defRPr>
            </a:lvl9pPr>
          </a:lstStyle>
          <a:p>
            <a:pPr algn="l"/>
            <a:r>
              <a:rPr lang="en-GB" sz="3200" kern="0" dirty="0" smtClean="0">
                <a:solidFill>
                  <a:srgbClr val="0070C0"/>
                </a:solidFill>
              </a:rPr>
              <a:t>Annual Workshop #3</a:t>
            </a:r>
            <a:endParaRPr lang="en-GB" altLang="en-US" sz="3200" kern="0" dirty="0" smtClean="0">
              <a:solidFill>
                <a:srgbClr val="0070C0"/>
              </a:solidFill>
            </a:endParaRPr>
          </a:p>
        </p:txBody>
      </p:sp>
    </p:spTree>
    <p:extLst>
      <p:ext uri="{BB962C8B-B14F-4D97-AF65-F5344CB8AC3E}">
        <p14:creationId xmlns:p14="http://schemas.microsoft.com/office/powerpoint/2010/main" val="1401840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0" y="260350"/>
            <a:ext cx="10152433" cy="1143000"/>
          </a:xfrm>
        </p:spPr>
        <p:txBody>
          <a:bodyPr/>
          <a:lstStyle/>
          <a:p>
            <a:r>
              <a:rPr lang="en-GB" dirty="0"/>
              <a:t>Discussion 3: Next Steps and Future Plans</a:t>
            </a:r>
          </a:p>
        </p:txBody>
      </p:sp>
      <p:sp>
        <p:nvSpPr>
          <p:cNvPr id="3" name="Content Placeholder 2"/>
          <p:cNvSpPr>
            <a:spLocks noGrp="1"/>
          </p:cNvSpPr>
          <p:nvPr>
            <p:ph idx="1"/>
          </p:nvPr>
        </p:nvSpPr>
        <p:spPr/>
        <p:txBody>
          <a:bodyPr/>
          <a:lstStyle/>
          <a:p>
            <a:r>
              <a:rPr lang="en-GB" dirty="0"/>
              <a:t>All participants to outline their next steps and use this opportunity to indicate where collaborative efforts are needed, if not already </a:t>
            </a:r>
            <a:r>
              <a:rPr lang="en-GB" dirty="0" smtClean="0"/>
              <a:t>agreed.</a:t>
            </a:r>
          </a:p>
          <a:p>
            <a:pPr lvl="1"/>
            <a:r>
              <a:rPr lang="en-GB" sz="1800" dirty="0" smtClean="0"/>
              <a:t>What/where </a:t>
            </a:r>
            <a:r>
              <a:rPr lang="en-GB" sz="1800" dirty="0"/>
              <a:t>are the upcoming meetings and research opportunities that we should be aiming for? </a:t>
            </a:r>
          </a:p>
          <a:p>
            <a:pPr lvl="1"/>
            <a:r>
              <a:rPr lang="en-GB" sz="1800" dirty="0" smtClean="0"/>
              <a:t>What </a:t>
            </a:r>
            <a:r>
              <a:rPr lang="en-GB" sz="1800" dirty="0"/>
              <a:t>are the bright new ideas we should work on, even looking beyond SWIGS? </a:t>
            </a:r>
          </a:p>
          <a:p>
            <a:pPr lvl="1"/>
            <a:r>
              <a:rPr lang="en-GB" sz="1800" dirty="0" smtClean="0"/>
              <a:t>How </a:t>
            </a:r>
            <a:r>
              <a:rPr lang="en-GB" sz="1800" dirty="0"/>
              <a:t>do we make SWIGS more than just the sum of the various parts? </a:t>
            </a:r>
          </a:p>
          <a:p>
            <a:pPr lvl="1"/>
            <a:r>
              <a:rPr lang="en-GB" sz="1800" dirty="0" smtClean="0"/>
              <a:t>Is/could </a:t>
            </a:r>
            <a:r>
              <a:rPr lang="en-GB" sz="1800" dirty="0"/>
              <a:t>anything from one WP be useful to another WP? </a:t>
            </a:r>
          </a:p>
          <a:p>
            <a:pPr lvl="1"/>
            <a:r>
              <a:rPr lang="en-GB" sz="1800" dirty="0" smtClean="0"/>
              <a:t>Is </a:t>
            </a:r>
            <a:r>
              <a:rPr lang="en-GB" sz="1800" dirty="0"/>
              <a:t>anything emerging that is useful to end users, besides improved understanding?</a:t>
            </a:r>
          </a:p>
          <a:p>
            <a:endParaRPr lang="en-GB" dirty="0"/>
          </a:p>
          <a:p>
            <a:r>
              <a:rPr lang="en-GB" dirty="0"/>
              <a:t>Anticipating mainly a discussion but if you have a slide or two to show, that can probably be accommodated.</a:t>
            </a:r>
          </a:p>
          <a:p>
            <a:endParaRPr lang="en-GB" dirty="0"/>
          </a:p>
        </p:txBody>
      </p:sp>
    </p:spTree>
    <p:extLst>
      <p:ext uri="{BB962C8B-B14F-4D97-AF65-F5344CB8AC3E}">
        <p14:creationId xmlns:p14="http://schemas.microsoft.com/office/powerpoint/2010/main" val="2049525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Meetings, Workshops, Outreach &amp; Events</a:t>
            </a:r>
            <a:endParaRPr lang="en-GB" dirty="0"/>
          </a:p>
        </p:txBody>
      </p:sp>
      <p:pic>
        <p:nvPicPr>
          <p:cNvPr id="4" name="Picture 3"/>
          <p:cNvPicPr>
            <a:picLocks noChangeAspect="1"/>
          </p:cNvPicPr>
          <p:nvPr/>
        </p:nvPicPr>
        <p:blipFill>
          <a:blip r:embed="rId2"/>
          <a:stretch>
            <a:fillRect/>
          </a:stretch>
        </p:blipFill>
        <p:spPr>
          <a:xfrm>
            <a:off x="553436" y="2348880"/>
            <a:ext cx="10894630" cy="2169790"/>
          </a:xfrm>
          <a:prstGeom prst="rect">
            <a:avLst/>
          </a:prstGeom>
        </p:spPr>
      </p:pic>
    </p:spTree>
    <p:extLst>
      <p:ext uri="{BB962C8B-B14F-4D97-AF65-F5344CB8AC3E}">
        <p14:creationId xmlns:p14="http://schemas.microsoft.com/office/powerpoint/2010/main" val="9966408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Info - Project Partners</a:t>
            </a:r>
            <a:endParaRPr lang="en-GB" dirty="0"/>
          </a:p>
        </p:txBody>
      </p:sp>
      <p:sp>
        <p:nvSpPr>
          <p:cNvPr id="3" name="Content Placeholder 2"/>
          <p:cNvSpPr>
            <a:spLocks noGrp="1"/>
          </p:cNvSpPr>
          <p:nvPr>
            <p:ph idx="1"/>
          </p:nvPr>
        </p:nvSpPr>
        <p:spPr>
          <a:xfrm>
            <a:off x="2112319" y="1700808"/>
            <a:ext cx="7776864" cy="3384550"/>
          </a:xfrm>
        </p:spPr>
        <p:txBody>
          <a:bodyPr/>
          <a:lstStyle/>
          <a:p>
            <a:r>
              <a:rPr lang="en-GB" b="1" dirty="0" smtClean="0">
                <a:solidFill>
                  <a:srgbClr val="FF0000"/>
                </a:solidFill>
              </a:rPr>
              <a:t>Dublin Institute for Advanced Studies </a:t>
            </a:r>
            <a:r>
              <a:rPr lang="en-GB" dirty="0" smtClean="0">
                <a:solidFill>
                  <a:srgbClr val="FF0000"/>
                </a:solidFill>
              </a:rPr>
              <a:t>(Dublin</a:t>
            </a:r>
            <a:r>
              <a:rPr lang="en-GB" dirty="0">
                <a:solidFill>
                  <a:srgbClr val="FF0000"/>
                </a:solidFill>
              </a:rPr>
              <a:t>, Ireland). </a:t>
            </a:r>
            <a:r>
              <a:rPr lang="en-GB" b="1" dirty="0">
                <a:solidFill>
                  <a:srgbClr val="FF0000"/>
                </a:solidFill>
              </a:rPr>
              <a:t>P. Gallagher </a:t>
            </a:r>
            <a:r>
              <a:rPr lang="en-GB" dirty="0">
                <a:solidFill>
                  <a:srgbClr val="FF0000"/>
                </a:solidFill>
              </a:rPr>
              <a:t>has complementary expertise on GIC research, modelling and field measurements across </a:t>
            </a:r>
            <a:r>
              <a:rPr lang="en-GB" dirty="0" smtClean="0">
                <a:solidFill>
                  <a:srgbClr val="FF0000"/>
                </a:solidFill>
              </a:rPr>
              <a:t>Ireland.</a:t>
            </a:r>
          </a:p>
          <a:p>
            <a:r>
              <a:rPr lang="en-GB" b="1" dirty="0">
                <a:solidFill>
                  <a:srgbClr val="FF0000"/>
                </a:solidFill>
              </a:rPr>
              <a:t>Met Office </a:t>
            </a:r>
            <a:r>
              <a:rPr lang="en-GB" dirty="0">
                <a:solidFill>
                  <a:srgbClr val="FF0000"/>
                </a:solidFill>
              </a:rPr>
              <a:t>(Exeter, UK). </a:t>
            </a:r>
            <a:r>
              <a:rPr lang="en-GB" b="1" dirty="0">
                <a:solidFill>
                  <a:srgbClr val="FF0000"/>
                </a:solidFill>
              </a:rPr>
              <a:t>D Jackson </a:t>
            </a:r>
            <a:r>
              <a:rPr lang="en-GB" dirty="0">
                <a:solidFill>
                  <a:srgbClr val="FF0000"/>
                </a:solidFill>
              </a:rPr>
              <a:t>is expert on ‘research to operations’ space weather model development. </a:t>
            </a:r>
          </a:p>
          <a:p>
            <a:r>
              <a:rPr lang="en-GB" b="1" dirty="0">
                <a:solidFill>
                  <a:srgbClr val="FF0000"/>
                </a:solidFill>
              </a:rPr>
              <a:t>Natural Resources Canada </a:t>
            </a:r>
            <a:r>
              <a:rPr lang="en-GB" dirty="0">
                <a:solidFill>
                  <a:srgbClr val="FF0000"/>
                </a:solidFill>
              </a:rPr>
              <a:t>(Ottawa, Canada). </a:t>
            </a:r>
            <a:r>
              <a:rPr lang="en-GB" b="1" dirty="0">
                <a:solidFill>
                  <a:srgbClr val="FF0000"/>
                </a:solidFill>
              </a:rPr>
              <a:t>D. Boteler </a:t>
            </a:r>
            <a:r>
              <a:rPr lang="en-GB" dirty="0">
                <a:solidFill>
                  <a:srgbClr val="FF0000"/>
                </a:solidFill>
              </a:rPr>
              <a:t>will advise the project on GIC related research and industry involvement (including pipelines, railways) from North America. </a:t>
            </a:r>
          </a:p>
          <a:p>
            <a:endParaRPr lang="en-GB" dirty="0"/>
          </a:p>
        </p:txBody>
      </p:sp>
    </p:spTree>
    <p:extLst>
      <p:ext uri="{BB962C8B-B14F-4D97-AF65-F5344CB8AC3E}">
        <p14:creationId xmlns:p14="http://schemas.microsoft.com/office/powerpoint/2010/main" val="1872822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Info - Project Partners</a:t>
            </a:r>
            <a:endParaRPr lang="en-GB" dirty="0"/>
          </a:p>
        </p:txBody>
      </p:sp>
      <p:sp>
        <p:nvSpPr>
          <p:cNvPr id="3" name="Content Placeholder 2"/>
          <p:cNvSpPr>
            <a:spLocks noGrp="1"/>
          </p:cNvSpPr>
          <p:nvPr>
            <p:ph idx="1"/>
          </p:nvPr>
        </p:nvSpPr>
        <p:spPr>
          <a:xfrm>
            <a:off x="2112318" y="1268760"/>
            <a:ext cx="8448177" cy="3384550"/>
          </a:xfrm>
        </p:spPr>
        <p:txBody>
          <a:bodyPr/>
          <a:lstStyle/>
          <a:p>
            <a:r>
              <a:rPr lang="en-GB" b="1" dirty="0" smtClean="0"/>
              <a:t>University </a:t>
            </a:r>
            <a:r>
              <a:rPr lang="en-GB" b="1" dirty="0"/>
              <a:t>of Otago </a:t>
            </a:r>
            <a:r>
              <a:rPr lang="en-GB" dirty="0"/>
              <a:t>(Dunedin, New Zealand). </a:t>
            </a:r>
            <a:r>
              <a:rPr lang="en-GB" b="1" dirty="0"/>
              <a:t>C. Rodger </a:t>
            </a:r>
            <a:r>
              <a:rPr lang="en-GB" dirty="0"/>
              <a:t>will advise on a New Zealand industry &amp; government project (‘MBIE’) to model GIC in South Island’s transmission </a:t>
            </a:r>
            <a:r>
              <a:rPr lang="en-GB" dirty="0" smtClean="0"/>
              <a:t>system. </a:t>
            </a:r>
            <a:endParaRPr lang="en-GB" dirty="0"/>
          </a:p>
          <a:p>
            <a:r>
              <a:rPr lang="en-GB" b="1" dirty="0" err="1"/>
              <a:t>SuperMAG</a:t>
            </a:r>
            <a:r>
              <a:rPr lang="en-GB" dirty="0"/>
              <a:t> (JHU, Baltimore, USA). </a:t>
            </a:r>
            <a:r>
              <a:rPr lang="en-GB" b="1" dirty="0"/>
              <a:t>J Gjerloev </a:t>
            </a:r>
            <a:r>
              <a:rPr lang="en-GB" dirty="0"/>
              <a:t>will assist in accessing and analysing worldwide magnetometer data supplied through </a:t>
            </a:r>
            <a:r>
              <a:rPr lang="en-GB" dirty="0" err="1" smtClean="0"/>
              <a:t>SuperMAG</a:t>
            </a:r>
            <a:r>
              <a:rPr lang="en-GB" dirty="0" smtClean="0"/>
              <a:t>. </a:t>
            </a:r>
            <a:endParaRPr lang="en-GB" dirty="0"/>
          </a:p>
          <a:p>
            <a:r>
              <a:rPr lang="en-GB" b="1" dirty="0" smtClean="0"/>
              <a:t>Finnish </a:t>
            </a:r>
            <a:r>
              <a:rPr lang="en-GB" b="1" dirty="0"/>
              <a:t>Meteorological Institute </a:t>
            </a:r>
            <a:r>
              <a:rPr lang="en-GB" dirty="0"/>
              <a:t>(Helsinki, Finland). </a:t>
            </a:r>
            <a:r>
              <a:rPr lang="en-GB" b="1" dirty="0"/>
              <a:t>A Viljanen </a:t>
            </a:r>
            <a:r>
              <a:rPr lang="en-GB" dirty="0"/>
              <a:t>led the FP7 EURISGIC project (‘European Risk from GIC’). He will advise on modelling GIC in power grids, measurement of GIC by the gradiometer technique, and European activities in GIC research.</a:t>
            </a:r>
          </a:p>
          <a:p>
            <a:r>
              <a:rPr lang="en-GB" b="1" dirty="0"/>
              <a:t>University of Cape Town </a:t>
            </a:r>
            <a:r>
              <a:rPr lang="en-GB" dirty="0"/>
              <a:t>(South Africa). </a:t>
            </a:r>
            <a:r>
              <a:rPr lang="en-GB" b="1" dirty="0"/>
              <a:t>C. T. Gaunt </a:t>
            </a:r>
            <a:r>
              <a:rPr lang="en-GB" dirty="0"/>
              <a:t>is a power engineering expert with wide experience in industry issues and will advise on transformer impact and industry needs</a:t>
            </a:r>
            <a:r>
              <a:rPr lang="en-GB" dirty="0" smtClean="0"/>
              <a:t>.</a:t>
            </a:r>
            <a:endParaRPr lang="en-GB" dirty="0"/>
          </a:p>
        </p:txBody>
      </p:sp>
    </p:spTree>
    <p:extLst>
      <p:ext uri="{BB962C8B-B14F-4D97-AF65-F5344CB8AC3E}">
        <p14:creationId xmlns:p14="http://schemas.microsoft.com/office/powerpoint/2010/main" val="1103958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Info - Project Partners</a:t>
            </a:r>
            <a:endParaRPr lang="en-GB" dirty="0"/>
          </a:p>
        </p:txBody>
      </p:sp>
      <p:sp>
        <p:nvSpPr>
          <p:cNvPr id="3" name="Content Placeholder 2"/>
          <p:cNvSpPr>
            <a:spLocks noGrp="1"/>
          </p:cNvSpPr>
          <p:nvPr>
            <p:ph idx="1"/>
          </p:nvPr>
        </p:nvSpPr>
        <p:spPr>
          <a:xfrm>
            <a:off x="2112319" y="1556792"/>
            <a:ext cx="7776864" cy="3384550"/>
          </a:xfrm>
        </p:spPr>
        <p:txBody>
          <a:bodyPr/>
          <a:lstStyle/>
          <a:p>
            <a:r>
              <a:rPr lang="en-GB" b="1" dirty="0" smtClean="0"/>
              <a:t>University </a:t>
            </a:r>
            <a:r>
              <a:rPr lang="en-GB" b="1" dirty="0"/>
              <a:t>of </a:t>
            </a:r>
            <a:r>
              <a:rPr lang="en-GB" b="1" dirty="0" err="1"/>
              <a:t>Göttingen</a:t>
            </a:r>
            <a:r>
              <a:rPr lang="en-GB" b="1" dirty="0"/>
              <a:t> </a:t>
            </a:r>
            <a:r>
              <a:rPr lang="en-GB" dirty="0"/>
              <a:t>(Germany) </a:t>
            </a:r>
            <a:r>
              <a:rPr lang="en-GB" b="1" dirty="0"/>
              <a:t>K. Bahr </a:t>
            </a:r>
            <a:r>
              <a:rPr lang="en-GB" dirty="0"/>
              <a:t>will make available </a:t>
            </a:r>
            <a:r>
              <a:rPr lang="en-GB" dirty="0" err="1"/>
              <a:t>magnetotelluric</a:t>
            </a:r>
            <a:r>
              <a:rPr lang="en-GB" dirty="0"/>
              <a:t> equipment for WP2 (~£250k value) and provide in-kind </a:t>
            </a:r>
            <a:r>
              <a:rPr lang="en-GB" dirty="0" smtClean="0"/>
              <a:t>support.</a:t>
            </a:r>
            <a:endParaRPr lang="en-GB" dirty="0"/>
          </a:p>
          <a:p>
            <a:r>
              <a:rPr lang="en-GB" b="1" dirty="0"/>
              <a:t>University of Frankfurt </a:t>
            </a:r>
            <a:r>
              <a:rPr lang="en-GB" dirty="0"/>
              <a:t>(Germany) </a:t>
            </a:r>
            <a:r>
              <a:rPr lang="en-GB" b="1" dirty="0"/>
              <a:t>A. </a:t>
            </a:r>
            <a:r>
              <a:rPr lang="en-GB" b="1" dirty="0" err="1"/>
              <a:t>Junge</a:t>
            </a:r>
            <a:r>
              <a:rPr lang="en-GB" b="1" dirty="0"/>
              <a:t> </a:t>
            </a:r>
            <a:r>
              <a:rPr lang="en-GB" dirty="0"/>
              <a:t>will provide conductivity information deduced from 10 long period sites in south-east </a:t>
            </a:r>
            <a:r>
              <a:rPr lang="en-GB" dirty="0" smtClean="0"/>
              <a:t>Scotland.</a:t>
            </a:r>
            <a:endParaRPr lang="en-GB" dirty="0"/>
          </a:p>
          <a:p>
            <a:r>
              <a:rPr lang="en-GB" b="1" dirty="0" err="1"/>
              <a:t>Beihang</a:t>
            </a:r>
            <a:r>
              <a:rPr lang="en-GB" b="1" dirty="0"/>
              <a:t> University </a:t>
            </a:r>
            <a:r>
              <a:rPr lang="en-GB" dirty="0"/>
              <a:t>(China). </a:t>
            </a:r>
            <a:r>
              <a:rPr lang="en-GB" b="1" dirty="0" err="1"/>
              <a:t>Jin</a:t>
            </a:r>
            <a:r>
              <a:rPr lang="en-GB" b="1" dirty="0"/>
              <a:t> Bin Cao </a:t>
            </a:r>
            <a:r>
              <a:rPr lang="en-GB" dirty="0"/>
              <a:t>will provide support to Dunlop and is independently recruiting PDRAs who will visit RAL to support the </a:t>
            </a:r>
            <a:r>
              <a:rPr lang="en-GB" dirty="0" smtClean="0"/>
              <a:t>project.</a:t>
            </a:r>
            <a:endParaRPr lang="en-GB" dirty="0"/>
          </a:p>
          <a:p>
            <a:r>
              <a:rPr lang="en-GB" b="1" dirty="0"/>
              <a:t>North China Electric Power Uni</a:t>
            </a:r>
            <a:r>
              <a:rPr lang="en-GB" dirty="0"/>
              <a:t>. </a:t>
            </a:r>
            <a:r>
              <a:rPr lang="en-GB" b="1" dirty="0" err="1" smtClean="0"/>
              <a:t>Lianguang</a:t>
            </a:r>
            <a:r>
              <a:rPr lang="en-GB" b="1" dirty="0" smtClean="0"/>
              <a:t> Liu </a:t>
            </a:r>
            <a:r>
              <a:rPr lang="en-GB" dirty="0"/>
              <a:t>will provide advice on Chinese GIC </a:t>
            </a:r>
            <a:r>
              <a:rPr lang="en-GB" dirty="0" smtClean="0"/>
              <a:t>risk</a:t>
            </a:r>
            <a:endParaRPr lang="en-GB" dirty="0"/>
          </a:p>
          <a:p>
            <a:endParaRPr lang="en-GB" dirty="0"/>
          </a:p>
        </p:txBody>
      </p:sp>
    </p:spTree>
    <p:extLst>
      <p:ext uri="{BB962C8B-B14F-4D97-AF65-F5344CB8AC3E}">
        <p14:creationId xmlns:p14="http://schemas.microsoft.com/office/powerpoint/2010/main" val="3505230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Info - Stakeholders</a:t>
            </a:r>
            <a:endParaRPr lang="en-GB" dirty="0"/>
          </a:p>
        </p:txBody>
      </p:sp>
      <p:sp>
        <p:nvSpPr>
          <p:cNvPr id="3" name="Content Placeholder 2"/>
          <p:cNvSpPr>
            <a:spLocks noGrp="1"/>
          </p:cNvSpPr>
          <p:nvPr>
            <p:ph idx="1"/>
          </p:nvPr>
        </p:nvSpPr>
        <p:spPr>
          <a:xfrm>
            <a:off x="1775520" y="1196752"/>
            <a:ext cx="8640960" cy="3384550"/>
          </a:xfrm>
        </p:spPr>
        <p:txBody>
          <a:bodyPr/>
          <a:lstStyle/>
          <a:p>
            <a:r>
              <a:rPr lang="en-GB" b="1" dirty="0">
                <a:solidFill>
                  <a:srgbClr val="FF0000"/>
                </a:solidFill>
              </a:rPr>
              <a:t>National </a:t>
            </a:r>
            <a:r>
              <a:rPr lang="en-GB" b="1" dirty="0" smtClean="0">
                <a:solidFill>
                  <a:srgbClr val="FF0000"/>
                </a:solidFill>
              </a:rPr>
              <a:t>Grid </a:t>
            </a:r>
            <a:r>
              <a:rPr lang="en-GB" dirty="0" smtClean="0">
                <a:solidFill>
                  <a:srgbClr val="FF0000"/>
                </a:solidFill>
              </a:rPr>
              <a:t>(power) – </a:t>
            </a:r>
            <a:r>
              <a:rPr lang="en-GB" b="1" dirty="0" smtClean="0">
                <a:solidFill>
                  <a:srgbClr val="FF0000"/>
                </a:solidFill>
              </a:rPr>
              <a:t>Andrew Richards </a:t>
            </a:r>
            <a:r>
              <a:rPr lang="en-GB" dirty="0" smtClean="0">
                <a:solidFill>
                  <a:srgbClr val="FF0000"/>
                </a:solidFill>
              </a:rPr>
              <a:t>(Severe Risk and Resilience Analyst, Head of SW)</a:t>
            </a:r>
          </a:p>
          <a:p>
            <a:r>
              <a:rPr lang="en-GB" b="1" dirty="0" smtClean="0"/>
              <a:t>Scottish </a:t>
            </a:r>
            <a:r>
              <a:rPr lang="en-GB" b="1" dirty="0"/>
              <a:t>Power </a:t>
            </a:r>
            <a:r>
              <a:rPr lang="en-GB" dirty="0" smtClean="0"/>
              <a:t>(power) – </a:t>
            </a:r>
            <a:r>
              <a:rPr lang="en-GB" b="1" dirty="0" smtClean="0"/>
              <a:t>Finlay Macleod </a:t>
            </a:r>
            <a:r>
              <a:rPr lang="en-GB" dirty="0" smtClean="0"/>
              <a:t>(System Performance Lead Engineer)</a:t>
            </a:r>
          </a:p>
          <a:p>
            <a:r>
              <a:rPr lang="en-GB" b="1" dirty="0" err="1" smtClean="0"/>
              <a:t>MunichRe</a:t>
            </a:r>
            <a:r>
              <a:rPr lang="en-GB" dirty="0" smtClean="0"/>
              <a:t> </a:t>
            </a:r>
            <a:r>
              <a:rPr lang="en-GB" dirty="0"/>
              <a:t>(</a:t>
            </a:r>
            <a:r>
              <a:rPr lang="en-GB" dirty="0" smtClean="0"/>
              <a:t>insurance) – </a:t>
            </a:r>
            <a:r>
              <a:rPr lang="en-GB" b="1" dirty="0" smtClean="0"/>
              <a:t>Jan Eichner </a:t>
            </a:r>
            <a:r>
              <a:rPr lang="en-GB" dirty="0" smtClean="0"/>
              <a:t>(Head of </a:t>
            </a:r>
            <a:r>
              <a:rPr lang="en-GB" dirty="0" err="1" smtClean="0"/>
              <a:t>NatCatSERVICE</a:t>
            </a:r>
            <a:r>
              <a:rPr lang="en-GB" dirty="0" smtClean="0"/>
              <a:t>, Geo Risk Research)</a:t>
            </a:r>
          </a:p>
          <a:p>
            <a:r>
              <a:rPr lang="en-GB" b="1" dirty="0" smtClean="0"/>
              <a:t>Atkins</a:t>
            </a:r>
            <a:r>
              <a:rPr lang="en-GB" dirty="0" smtClean="0"/>
              <a:t> </a:t>
            </a:r>
            <a:r>
              <a:rPr lang="en-GB" dirty="0"/>
              <a:t>(</a:t>
            </a:r>
            <a:r>
              <a:rPr lang="en-GB" dirty="0" smtClean="0"/>
              <a:t>railways) – </a:t>
            </a:r>
            <a:r>
              <a:rPr lang="en-GB" b="1" dirty="0" smtClean="0"/>
              <a:t>Geoff </a:t>
            </a:r>
            <a:r>
              <a:rPr lang="en-GB" b="1" dirty="0" err="1" smtClean="0"/>
              <a:t>Darch</a:t>
            </a:r>
            <a:r>
              <a:rPr lang="en-GB" b="1" dirty="0" smtClean="0"/>
              <a:t> </a:t>
            </a:r>
            <a:r>
              <a:rPr lang="en-GB" dirty="0" smtClean="0"/>
              <a:t>(Head of Climate Risks and Adaptation), </a:t>
            </a:r>
            <a:r>
              <a:rPr lang="en-GB" b="1" dirty="0" smtClean="0"/>
              <a:t>Les McCormick </a:t>
            </a:r>
            <a:r>
              <a:rPr lang="en-GB" dirty="0" smtClean="0"/>
              <a:t>(Practise Manager, Electrical Systems)</a:t>
            </a:r>
          </a:p>
          <a:p>
            <a:r>
              <a:rPr lang="en-GB" b="1" dirty="0" smtClean="0"/>
              <a:t>National </a:t>
            </a:r>
            <a:r>
              <a:rPr lang="en-GB" b="1" dirty="0"/>
              <a:t>Grid </a:t>
            </a:r>
            <a:r>
              <a:rPr lang="en-GB" dirty="0"/>
              <a:t>(</a:t>
            </a:r>
            <a:r>
              <a:rPr lang="en-GB" dirty="0" smtClean="0"/>
              <a:t>pipelines) – </a:t>
            </a:r>
            <a:r>
              <a:rPr lang="en-GB" b="1" dirty="0" smtClean="0"/>
              <a:t>Quintin Mabbutt </a:t>
            </a:r>
            <a:r>
              <a:rPr lang="en-GB" dirty="0" smtClean="0"/>
              <a:t>(Innovation Delivery Manager)</a:t>
            </a:r>
          </a:p>
          <a:p>
            <a:r>
              <a:rPr lang="en-GB" b="1" dirty="0" smtClean="0"/>
              <a:t>Met </a:t>
            </a:r>
            <a:r>
              <a:rPr lang="en-GB" b="1" dirty="0"/>
              <a:t>Office Space Weather Operations Centre </a:t>
            </a:r>
            <a:r>
              <a:rPr lang="en-GB" dirty="0"/>
              <a:t>(all ground-based impacts &amp; </a:t>
            </a:r>
            <a:r>
              <a:rPr lang="en-GB" dirty="0" smtClean="0"/>
              <a:t>WMO) – </a:t>
            </a:r>
            <a:r>
              <a:rPr lang="en-GB" b="1" dirty="0" smtClean="0"/>
              <a:t>Mark Gibbs </a:t>
            </a:r>
            <a:r>
              <a:rPr lang="en-GB" dirty="0" smtClean="0"/>
              <a:t>(Head of SW)</a:t>
            </a:r>
          </a:p>
          <a:p>
            <a:r>
              <a:rPr lang="en-GB" b="1" dirty="0" smtClean="0"/>
              <a:t>UK </a:t>
            </a:r>
            <a:r>
              <a:rPr lang="en-GB" b="1" dirty="0"/>
              <a:t>Space Agency </a:t>
            </a:r>
            <a:r>
              <a:rPr lang="en-GB" dirty="0"/>
              <a:t>(international activities</a:t>
            </a:r>
            <a:r>
              <a:rPr lang="en-GB" dirty="0" smtClean="0"/>
              <a:t>) – </a:t>
            </a:r>
            <a:r>
              <a:rPr lang="en-GB" b="1" dirty="0" smtClean="0"/>
              <a:t>Mike </a:t>
            </a:r>
            <a:r>
              <a:rPr lang="en-GB" b="1" dirty="0"/>
              <a:t>Willis </a:t>
            </a:r>
            <a:r>
              <a:rPr lang="en-GB" dirty="0"/>
              <a:t>(Head of Security and Spectrum Policy)</a:t>
            </a:r>
          </a:p>
        </p:txBody>
      </p:sp>
    </p:spTree>
    <p:extLst>
      <p:ext uri="{BB962C8B-B14F-4D97-AF65-F5344CB8AC3E}">
        <p14:creationId xmlns:p14="http://schemas.microsoft.com/office/powerpoint/2010/main" val="187245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07568" y="121553"/>
            <a:ext cx="7786201" cy="6619815"/>
          </a:xfrm>
          <a:prstGeom prst="rect">
            <a:avLst/>
          </a:prstGeom>
        </p:spPr>
      </p:pic>
    </p:spTree>
    <p:extLst>
      <p:ext uri="{BB962C8B-B14F-4D97-AF65-F5344CB8AC3E}">
        <p14:creationId xmlns:p14="http://schemas.microsoft.com/office/powerpoint/2010/main" val="1001254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19336" y="764704"/>
            <a:ext cx="6282854" cy="4968552"/>
          </a:xfrm>
          <a:prstGeom prst="rect">
            <a:avLst/>
          </a:prstGeom>
        </p:spPr>
      </p:pic>
      <p:pic>
        <p:nvPicPr>
          <p:cNvPr id="7" name="Picture 6"/>
          <p:cNvPicPr>
            <a:picLocks noChangeAspect="1"/>
          </p:cNvPicPr>
          <p:nvPr/>
        </p:nvPicPr>
        <p:blipFill>
          <a:blip r:embed="rId3"/>
          <a:stretch>
            <a:fillRect/>
          </a:stretch>
        </p:blipFill>
        <p:spPr>
          <a:xfrm>
            <a:off x="6282705" y="476672"/>
            <a:ext cx="5909295" cy="3292655"/>
          </a:xfrm>
          <a:prstGeom prst="rect">
            <a:avLst/>
          </a:prstGeom>
        </p:spPr>
      </p:pic>
      <p:pic>
        <p:nvPicPr>
          <p:cNvPr id="8" name="Picture 7"/>
          <p:cNvPicPr>
            <a:picLocks noChangeAspect="1"/>
          </p:cNvPicPr>
          <p:nvPr/>
        </p:nvPicPr>
        <p:blipFill>
          <a:blip r:embed="rId4"/>
          <a:stretch>
            <a:fillRect/>
          </a:stretch>
        </p:blipFill>
        <p:spPr>
          <a:xfrm>
            <a:off x="6282704" y="3769327"/>
            <a:ext cx="5879725" cy="1891921"/>
          </a:xfrm>
          <a:prstGeom prst="rect">
            <a:avLst/>
          </a:prstGeom>
        </p:spPr>
      </p:pic>
    </p:spTree>
    <p:extLst>
      <p:ext uri="{BB962C8B-B14F-4D97-AF65-F5344CB8AC3E}">
        <p14:creationId xmlns:p14="http://schemas.microsoft.com/office/powerpoint/2010/main" val="2487937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567608" y="38372"/>
            <a:ext cx="6941790" cy="5406852"/>
          </a:xfrm>
          <a:prstGeom prst="rect">
            <a:avLst/>
          </a:prstGeom>
        </p:spPr>
      </p:pic>
      <p:pic>
        <p:nvPicPr>
          <p:cNvPr id="6" name="Picture 5"/>
          <p:cNvPicPr>
            <a:picLocks noChangeAspect="1"/>
          </p:cNvPicPr>
          <p:nvPr/>
        </p:nvPicPr>
        <p:blipFill>
          <a:blip r:embed="rId3"/>
          <a:stretch>
            <a:fillRect/>
          </a:stretch>
        </p:blipFill>
        <p:spPr>
          <a:xfrm>
            <a:off x="2610594" y="5373216"/>
            <a:ext cx="6941790" cy="1608296"/>
          </a:xfrm>
          <a:prstGeom prst="rect">
            <a:avLst/>
          </a:prstGeom>
        </p:spPr>
      </p:pic>
    </p:spTree>
    <p:extLst>
      <p:ext uri="{BB962C8B-B14F-4D97-AF65-F5344CB8AC3E}">
        <p14:creationId xmlns:p14="http://schemas.microsoft.com/office/powerpoint/2010/main" val="3548586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2" y="773832"/>
            <a:ext cx="9601200" cy="1143000"/>
          </a:xfrm>
        </p:spPr>
        <p:txBody>
          <a:bodyPr/>
          <a:lstStyle/>
          <a:p>
            <a:r>
              <a:rPr lang="en-GB" dirty="0"/>
              <a:t>Discussion 1: Lessons from First Two Years of </a:t>
            </a:r>
            <a:r>
              <a:rPr lang="en-GB" dirty="0" smtClean="0"/>
              <a:t>SWIGS</a:t>
            </a:r>
            <a:r>
              <a:rPr lang="en-GB" dirty="0"/>
              <a:t/>
            </a:r>
            <a:br>
              <a:rPr lang="en-GB" dirty="0"/>
            </a:br>
            <a:endParaRPr lang="en-GB" dirty="0"/>
          </a:p>
        </p:txBody>
      </p:sp>
      <p:sp>
        <p:nvSpPr>
          <p:cNvPr id="3" name="Content Placeholder 2"/>
          <p:cNvSpPr>
            <a:spLocks noGrp="1"/>
          </p:cNvSpPr>
          <p:nvPr>
            <p:ph idx="1"/>
          </p:nvPr>
        </p:nvSpPr>
        <p:spPr>
          <a:xfrm>
            <a:off x="1200152" y="1844824"/>
            <a:ext cx="10224440" cy="3384550"/>
          </a:xfrm>
        </p:spPr>
        <p:txBody>
          <a:bodyPr/>
          <a:lstStyle/>
          <a:p>
            <a:r>
              <a:rPr lang="en-GB" dirty="0" smtClean="0"/>
              <a:t>This </a:t>
            </a:r>
            <a:r>
              <a:rPr lang="en-GB" dirty="0"/>
              <a:t>meeting marks the midpoint of the project. It is therefore timely to look back and have a discussion around what progress has been made, where things have been slow or completed OK, what logjams there are (if any), interaction between groups, ways of working, etc. Anything and everything. All </a:t>
            </a:r>
            <a:r>
              <a:rPr lang="en-GB" dirty="0" smtClean="0"/>
              <a:t>participants </a:t>
            </a:r>
            <a:r>
              <a:rPr lang="en-GB" dirty="0"/>
              <a:t>invited to comment</a:t>
            </a:r>
            <a:r>
              <a:rPr lang="en-GB" dirty="0" smtClean="0"/>
              <a:t>.</a:t>
            </a:r>
          </a:p>
          <a:p>
            <a:endParaRPr lang="en-GB" sz="800" dirty="0" smtClean="0"/>
          </a:p>
          <a:p>
            <a:endParaRPr lang="en-GB" sz="800" dirty="0"/>
          </a:p>
          <a:p>
            <a:r>
              <a:rPr lang="en-GB" dirty="0"/>
              <a:t>A reminder of last year’s emergent ‘themes’ where we felt at the time, there was collaboration potential:</a:t>
            </a:r>
          </a:p>
          <a:p>
            <a:pPr lvl="1"/>
            <a:r>
              <a:rPr lang="en-GB" sz="1800" dirty="0" smtClean="0"/>
              <a:t>Theme </a:t>
            </a:r>
            <a:r>
              <a:rPr lang="en-GB" sz="1800" dirty="0"/>
              <a:t>1 = “What causes the </a:t>
            </a:r>
            <a:r>
              <a:rPr lang="en-GB" sz="1800" dirty="0" err="1"/>
              <a:t>Eskdalemuir</a:t>
            </a:r>
            <a:r>
              <a:rPr lang="en-GB" sz="1800" dirty="0"/>
              <a:t> dB/</a:t>
            </a:r>
            <a:r>
              <a:rPr lang="en-GB" sz="1800" dirty="0" err="1"/>
              <a:t>dt</a:t>
            </a:r>
            <a:r>
              <a:rPr lang="en-GB" sz="1800" dirty="0"/>
              <a:t> anomalously large return </a:t>
            </a:r>
            <a:r>
              <a:rPr lang="en-GB" sz="1800" dirty="0" smtClean="0"/>
              <a:t>level/period”</a:t>
            </a:r>
          </a:p>
          <a:p>
            <a:pPr lvl="1"/>
            <a:r>
              <a:rPr lang="en-GB" sz="1800" dirty="0" smtClean="0"/>
              <a:t>Theme </a:t>
            </a:r>
            <a:r>
              <a:rPr lang="en-GB" sz="1800" dirty="0"/>
              <a:t>2 = “Better modelling of the expansion of </a:t>
            </a:r>
            <a:r>
              <a:rPr lang="en-GB" sz="1800" dirty="0" err="1"/>
              <a:t>auroral</a:t>
            </a:r>
            <a:r>
              <a:rPr lang="en-GB" sz="1800" dirty="0"/>
              <a:t> oval” </a:t>
            </a:r>
            <a:endParaRPr lang="en-GB" sz="1800" dirty="0" smtClean="0"/>
          </a:p>
          <a:p>
            <a:pPr lvl="1"/>
            <a:r>
              <a:rPr lang="en-GB" sz="1800" dirty="0" smtClean="0"/>
              <a:t>Theme </a:t>
            </a:r>
            <a:r>
              <a:rPr lang="en-GB" sz="1800" dirty="0"/>
              <a:t>3 = “Reversals/longer scale core field changes and implications for SW </a:t>
            </a:r>
            <a:r>
              <a:rPr lang="en-GB" sz="1800" dirty="0" smtClean="0"/>
              <a:t>impacts”</a:t>
            </a:r>
          </a:p>
          <a:p>
            <a:pPr lvl="1"/>
            <a:r>
              <a:rPr lang="en-GB" sz="1800" dirty="0" smtClean="0"/>
              <a:t>Theme </a:t>
            </a:r>
            <a:r>
              <a:rPr lang="en-GB" sz="1800" dirty="0"/>
              <a:t>4 = “Carrington event: modelling the chain of solar wind to GIC processes</a:t>
            </a:r>
            <a:r>
              <a:rPr lang="en-GB" sz="1800" dirty="0" smtClean="0"/>
              <a:t>”</a:t>
            </a:r>
            <a:endParaRPr lang="en-GB" dirty="0" smtClean="0"/>
          </a:p>
        </p:txBody>
      </p:sp>
    </p:spTree>
    <p:extLst>
      <p:ext uri="{BB962C8B-B14F-4D97-AF65-F5344CB8AC3E}">
        <p14:creationId xmlns:p14="http://schemas.microsoft.com/office/powerpoint/2010/main" val="3481621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376" y="332656"/>
            <a:ext cx="11377264" cy="3384550"/>
          </a:xfrm>
        </p:spPr>
        <p:txBody>
          <a:bodyPr/>
          <a:lstStyle/>
          <a:p>
            <a:pPr marL="0" indent="0">
              <a:buNone/>
            </a:pPr>
            <a:r>
              <a:rPr lang="en-GB" dirty="0"/>
              <a:t>7.	Deliverables</a:t>
            </a:r>
          </a:p>
          <a:p>
            <a:pPr marL="0" indent="0">
              <a:buNone/>
            </a:pPr>
            <a:r>
              <a:rPr lang="en-GB" dirty="0"/>
              <a:t>The project team will deliver the following, in respect of our Aims and </a:t>
            </a:r>
            <a:r>
              <a:rPr lang="en-GB" dirty="0" smtClean="0"/>
              <a:t>Objectives:</a:t>
            </a:r>
          </a:p>
          <a:p>
            <a:pPr marL="0" indent="0">
              <a:buNone/>
            </a:pPr>
            <a:endParaRPr lang="en-GB" sz="1000" dirty="0"/>
          </a:p>
          <a:p>
            <a:r>
              <a:rPr lang="en-GB" dirty="0" smtClean="0"/>
              <a:t>World-leading </a:t>
            </a:r>
            <a:r>
              <a:rPr lang="en-GB" dirty="0"/>
              <a:t>research into coupled ground-ionosphere-magnetosphere electromagnetic processes, including advances in understanding and modelling of processes on different spatial and temporal scales throughout the ground-</a:t>
            </a:r>
            <a:r>
              <a:rPr lang="en-GB" dirty="0" err="1"/>
              <a:t>ionospheric</a:t>
            </a:r>
            <a:r>
              <a:rPr lang="en-GB" dirty="0"/>
              <a:t>-</a:t>
            </a:r>
            <a:r>
              <a:rPr lang="en-GB" dirty="0" err="1"/>
              <a:t>magnetospheric</a:t>
            </a:r>
            <a:r>
              <a:rPr lang="en-GB" dirty="0"/>
              <a:t> system</a:t>
            </a:r>
          </a:p>
          <a:p>
            <a:r>
              <a:rPr lang="en-GB" dirty="0" smtClean="0"/>
              <a:t>New </a:t>
            </a:r>
            <a:r>
              <a:rPr lang="en-GB" dirty="0"/>
              <a:t>models of how infrastructure GIC responds to drivers in solar wind and in the M-I system</a:t>
            </a:r>
          </a:p>
          <a:p>
            <a:r>
              <a:rPr lang="en-GB" dirty="0" smtClean="0"/>
              <a:t>Development </a:t>
            </a:r>
            <a:r>
              <a:rPr lang="en-GB" dirty="0"/>
              <a:t>of detailed statistical models of GIC in relation to geophysical variables</a:t>
            </a:r>
          </a:p>
          <a:p>
            <a:r>
              <a:rPr lang="en-GB" dirty="0" smtClean="0"/>
              <a:t>New </a:t>
            </a:r>
            <a:r>
              <a:rPr lang="en-GB" dirty="0"/>
              <a:t>models of surface electric fields in the UK, through an updated model of the 3D conductivity structure of the UK, and an improved understanding of how surface electric fields in the UK vary in response to space weather forcing, particularly at the coast, where there is strong dependence on deep and shallow conductivity structures</a:t>
            </a:r>
          </a:p>
          <a:p>
            <a:r>
              <a:rPr lang="en-GB" dirty="0" smtClean="0"/>
              <a:t>A </a:t>
            </a:r>
            <a:r>
              <a:rPr lang="en-GB" dirty="0"/>
              <a:t>detailed measurement campaign at a number of key sites, to investigate source field scale size issues and dynamics, creating legacy data sets of GIC, electric field and </a:t>
            </a:r>
            <a:r>
              <a:rPr lang="en-GB" dirty="0" smtClean="0"/>
              <a:t>conductivity</a:t>
            </a:r>
            <a:endParaRPr lang="en-GB" dirty="0"/>
          </a:p>
        </p:txBody>
      </p:sp>
    </p:spTree>
    <p:extLst>
      <p:ext uri="{BB962C8B-B14F-4D97-AF65-F5344CB8AC3E}">
        <p14:creationId xmlns:p14="http://schemas.microsoft.com/office/powerpoint/2010/main" val="2251562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368" y="188466"/>
            <a:ext cx="11377264" cy="3384550"/>
          </a:xfrm>
        </p:spPr>
        <p:txBody>
          <a:bodyPr/>
          <a:lstStyle/>
          <a:p>
            <a:r>
              <a:rPr lang="en-GB" sz="2400" dirty="0" smtClean="0"/>
              <a:t>Application </a:t>
            </a:r>
            <a:r>
              <a:rPr lang="en-GB" sz="2400" dirty="0"/>
              <a:t>and development of existing operational MHD models (GUMICS, Gorgon) of the magnetosphere, predicting ground-level magnetic variations, which will be used to forecast GIC in the UK, including quantification of uncertainty and the forecast time horizon</a:t>
            </a:r>
          </a:p>
          <a:p>
            <a:r>
              <a:rPr lang="en-GB" sz="2400" dirty="0" smtClean="0"/>
              <a:t>Quantification </a:t>
            </a:r>
            <a:r>
              <a:rPr lang="en-GB" sz="2400" dirty="0"/>
              <a:t>of the importance of the morphology of Earth’s internal magnetic field on space weather impact, through better forecasting of decadal scale change in the core field and better understanding of long-term evolution of </a:t>
            </a:r>
            <a:r>
              <a:rPr lang="en-GB" sz="2400" dirty="0" err="1"/>
              <a:t>auroral</a:t>
            </a:r>
            <a:r>
              <a:rPr lang="en-GB" sz="2400" dirty="0"/>
              <a:t> and other current systems</a:t>
            </a:r>
          </a:p>
          <a:p>
            <a:r>
              <a:rPr lang="en-GB" sz="2400" dirty="0" smtClean="0"/>
              <a:t>Quantification </a:t>
            </a:r>
            <a:r>
              <a:rPr lang="en-GB" sz="2400" dirty="0"/>
              <a:t>of extreme events and understanding of how M-I processes change under increasing external forcing </a:t>
            </a:r>
          </a:p>
          <a:p>
            <a:r>
              <a:rPr lang="en-GB" sz="2400" dirty="0" smtClean="0"/>
              <a:t>Adaptation </a:t>
            </a:r>
            <a:r>
              <a:rPr lang="en-GB" sz="2400" dirty="0"/>
              <a:t>of numerical weather ‘downscaling’ techniques, for the space weather situation</a:t>
            </a:r>
          </a:p>
          <a:p>
            <a:endParaRPr lang="en-GB" sz="2000" dirty="0"/>
          </a:p>
        </p:txBody>
      </p:sp>
    </p:spTree>
    <p:extLst>
      <p:ext uri="{BB962C8B-B14F-4D97-AF65-F5344CB8AC3E}">
        <p14:creationId xmlns:p14="http://schemas.microsoft.com/office/powerpoint/2010/main" val="2956437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368" y="188466"/>
            <a:ext cx="11377264" cy="3384550"/>
          </a:xfrm>
        </p:spPr>
        <p:txBody>
          <a:bodyPr/>
          <a:lstStyle/>
          <a:p>
            <a:r>
              <a:rPr lang="en-GB" sz="2400" dirty="0" smtClean="0"/>
              <a:t>A </a:t>
            </a:r>
            <a:r>
              <a:rPr lang="en-GB" sz="2400" dirty="0"/>
              <a:t>new model of the electrical transmission system of the UK to model and forecast GIC in the transformers in the network, through collaboration with National Grid</a:t>
            </a:r>
          </a:p>
          <a:p>
            <a:r>
              <a:rPr lang="en-GB" sz="2400" dirty="0" smtClean="0"/>
              <a:t>Quantification </a:t>
            </a:r>
            <a:r>
              <a:rPr lang="en-GB" sz="2400" dirty="0"/>
              <a:t>of the significance of source field scale size (local, </a:t>
            </a:r>
            <a:r>
              <a:rPr lang="en-GB" sz="2400" dirty="0" err="1"/>
              <a:t>meso</a:t>
            </a:r>
            <a:r>
              <a:rPr lang="en-GB" sz="2400" dirty="0"/>
              <a:t>, large) for large magnetic field rates-of-change and GIC production</a:t>
            </a:r>
          </a:p>
          <a:p>
            <a:r>
              <a:rPr lang="en-GB" sz="2400" dirty="0" smtClean="0"/>
              <a:t>Several </a:t>
            </a:r>
            <a:r>
              <a:rPr lang="en-GB" sz="2400" dirty="0"/>
              <a:t>‘first-ever’ deliverables: UK railway and gas pipeline transmission network models and an analysis of GIC flows in these; analysis of a railway ‘anomaly’ database in relation to space weather events; analysis of transformer dissolved gas across the transmission network</a:t>
            </a:r>
          </a:p>
          <a:p>
            <a:r>
              <a:rPr lang="en-GB" sz="2400" dirty="0" smtClean="0"/>
              <a:t>Major</a:t>
            </a:r>
            <a:r>
              <a:rPr lang="en-GB" sz="2400" dirty="0"/>
              <a:t>, high-impact research papers in internationally important journals on all these </a:t>
            </a:r>
            <a:r>
              <a:rPr lang="en-GB" sz="2400" dirty="0" smtClean="0"/>
              <a:t>deliverables</a:t>
            </a:r>
            <a:r>
              <a:rPr lang="en-GB" sz="2400" dirty="0"/>
              <a:t>, as well as presentations at major international meetings and on-line information and summary papers for the public, industry, insurance sector and government</a:t>
            </a:r>
          </a:p>
          <a:p>
            <a:endParaRPr lang="en-GB" sz="2000" dirty="0"/>
          </a:p>
        </p:txBody>
      </p:sp>
    </p:spTree>
    <p:extLst>
      <p:ext uri="{BB962C8B-B14F-4D97-AF65-F5344CB8AC3E}">
        <p14:creationId xmlns:p14="http://schemas.microsoft.com/office/powerpoint/2010/main" val="2876584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3" y="-99392"/>
            <a:ext cx="9601200" cy="1143000"/>
          </a:xfrm>
        </p:spPr>
        <p:txBody>
          <a:bodyPr/>
          <a:lstStyle/>
          <a:p>
            <a:r>
              <a:rPr lang="en-GB" dirty="0"/>
              <a:t>Discussion 2: Odds and Ends </a:t>
            </a:r>
          </a:p>
        </p:txBody>
      </p:sp>
      <p:sp>
        <p:nvSpPr>
          <p:cNvPr id="3" name="Content Placeholder 2"/>
          <p:cNvSpPr>
            <a:spLocks noGrp="1"/>
          </p:cNvSpPr>
          <p:nvPr>
            <p:ph idx="1"/>
          </p:nvPr>
        </p:nvSpPr>
        <p:spPr>
          <a:xfrm>
            <a:off x="623393" y="908720"/>
            <a:ext cx="11449272" cy="3384550"/>
          </a:xfrm>
        </p:spPr>
        <p:txBody>
          <a:bodyPr/>
          <a:lstStyle/>
          <a:p>
            <a:pPr marL="0" indent="0">
              <a:buNone/>
            </a:pPr>
            <a:r>
              <a:rPr lang="en-GB" i="1" dirty="0"/>
              <a:t>Short discussions (10 </a:t>
            </a:r>
            <a:r>
              <a:rPr lang="en-GB" i="1" dirty="0" err="1"/>
              <a:t>mins</a:t>
            </a:r>
            <a:r>
              <a:rPr lang="en-GB" i="1" dirty="0"/>
              <a:t> approx.) on specific items raised by the consortium. </a:t>
            </a:r>
            <a:endParaRPr lang="en-GB" i="1" dirty="0" smtClean="0"/>
          </a:p>
          <a:p>
            <a:pPr marL="0" indent="0">
              <a:buNone/>
            </a:pPr>
            <a:r>
              <a:rPr lang="en-GB" i="1" dirty="0" smtClean="0"/>
              <a:t>Showing </a:t>
            </a:r>
            <a:r>
              <a:rPr lang="en-GB" i="1" dirty="0"/>
              <a:t>1 or 2 slides might be </a:t>
            </a:r>
            <a:r>
              <a:rPr lang="en-GB" i="1" dirty="0" smtClean="0"/>
              <a:t>possible</a:t>
            </a:r>
          </a:p>
          <a:p>
            <a:endParaRPr lang="en-GB" sz="800" dirty="0"/>
          </a:p>
          <a:p>
            <a:r>
              <a:rPr lang="en-GB" sz="2000" dirty="0"/>
              <a:t>Mike Hapgood: Promoting a shift in UK risk assessment of GIC risk: from dB/</a:t>
            </a:r>
            <a:r>
              <a:rPr lang="en-GB" sz="2000" dirty="0" err="1"/>
              <a:t>dt</a:t>
            </a:r>
            <a:r>
              <a:rPr lang="en-GB" sz="2000" dirty="0"/>
              <a:t> to the </a:t>
            </a:r>
            <a:r>
              <a:rPr lang="en-GB" sz="2000" dirty="0" err="1"/>
              <a:t>geoelectric</a:t>
            </a:r>
            <a:r>
              <a:rPr lang="en-GB" sz="2000" dirty="0"/>
              <a:t> field</a:t>
            </a:r>
          </a:p>
          <a:p>
            <a:r>
              <a:rPr lang="en-GB" sz="2000" dirty="0" smtClean="0"/>
              <a:t>Mike </a:t>
            </a:r>
            <a:r>
              <a:rPr lang="en-GB" sz="2000" dirty="0"/>
              <a:t>Hapgood: Opinions on AGU’s latest data policy developments? </a:t>
            </a:r>
            <a:r>
              <a:rPr lang="en-GB" sz="1200" dirty="0">
                <a:hlinkClick r:id="rId2"/>
              </a:rPr>
              <a:t>https://publications.agu.org/author-resource-center/publication-policies/data-policy/data-policy-faq</a:t>
            </a:r>
            <a:r>
              <a:rPr lang="en-GB" sz="1200" dirty="0" smtClean="0">
                <a:hlinkClick r:id="rId2"/>
              </a:rPr>
              <a:t>/</a:t>
            </a:r>
            <a:r>
              <a:rPr lang="en-GB" sz="1200" dirty="0" smtClean="0"/>
              <a:t> </a:t>
            </a:r>
            <a:endParaRPr lang="en-GB" sz="1200" dirty="0"/>
          </a:p>
          <a:p>
            <a:r>
              <a:rPr lang="en-GB" sz="2000" dirty="0"/>
              <a:t>Phil Livermore: Implications of the recent shift in the north magnetic pole?</a:t>
            </a:r>
          </a:p>
          <a:p>
            <a:r>
              <a:rPr lang="en-GB" sz="2000" dirty="0" smtClean="0"/>
              <a:t>Craig </a:t>
            </a:r>
            <a:r>
              <a:rPr lang="en-GB" sz="2000" dirty="0"/>
              <a:t>Rodger: What do the power grid operators want from Space Weather researchers?</a:t>
            </a:r>
          </a:p>
          <a:p>
            <a:r>
              <a:rPr lang="en-GB" sz="2000" dirty="0"/>
              <a:t>David Jackson: Update on Implementing the Space Weather Modelling Framework</a:t>
            </a:r>
          </a:p>
          <a:p>
            <a:r>
              <a:rPr lang="en-GB" sz="2000" dirty="0" smtClean="0"/>
              <a:t>Alan </a:t>
            </a:r>
            <a:r>
              <a:rPr lang="en-GB" sz="2000" dirty="0"/>
              <a:t>Thomson/Mike Hapgood: SWIGS at Royal Society Summer Science Exhibition 2020/2021? </a:t>
            </a:r>
            <a:r>
              <a:rPr lang="en-GB" sz="1200" dirty="0">
                <a:hlinkClick r:id="rId3"/>
              </a:rPr>
              <a:t>https://royalsociety.org/science-events-and-lectures/2019/summer-science-exhibition</a:t>
            </a:r>
            <a:r>
              <a:rPr lang="en-GB" sz="1200" dirty="0" smtClean="0">
                <a:hlinkClick r:id="rId3"/>
              </a:rPr>
              <a:t>/</a:t>
            </a:r>
            <a:r>
              <a:rPr lang="en-GB" sz="2000" dirty="0" smtClean="0"/>
              <a:t>  Other </a:t>
            </a:r>
            <a:r>
              <a:rPr lang="en-GB" sz="2000" dirty="0"/>
              <a:t>outreach </a:t>
            </a:r>
            <a:r>
              <a:rPr lang="en-GB" sz="2000" dirty="0" smtClean="0"/>
              <a:t>opportunities? </a:t>
            </a:r>
            <a:endParaRPr lang="en-GB" sz="2000" dirty="0"/>
          </a:p>
          <a:p>
            <a:r>
              <a:rPr lang="en-GB" sz="2000" dirty="0" smtClean="0"/>
              <a:t>Alan </a:t>
            </a:r>
            <a:r>
              <a:rPr lang="en-GB" sz="2000" dirty="0"/>
              <a:t>Thomson: </a:t>
            </a:r>
            <a:r>
              <a:rPr lang="en-GB" sz="2000" dirty="0" smtClean="0"/>
              <a:t>ESSW Topical </a:t>
            </a:r>
            <a:r>
              <a:rPr lang="en-GB" sz="2000" dirty="0"/>
              <a:t>discussion </a:t>
            </a:r>
            <a:r>
              <a:rPr lang="en-GB" sz="2000" dirty="0" smtClean="0"/>
              <a:t>meeting on GIC </a:t>
            </a:r>
            <a:r>
              <a:rPr lang="en-GB" sz="1200" dirty="0">
                <a:hlinkClick r:id="rId4"/>
              </a:rPr>
              <a:t>http://</a:t>
            </a:r>
            <a:r>
              <a:rPr lang="en-GB" sz="1200" dirty="0" smtClean="0">
                <a:hlinkClick r:id="rId4"/>
              </a:rPr>
              <a:t>www.stce.be/esww2019/program/tdms.php</a:t>
            </a:r>
            <a:r>
              <a:rPr lang="en-GB" sz="1200" dirty="0" smtClean="0"/>
              <a:t> </a:t>
            </a:r>
          </a:p>
          <a:p>
            <a:r>
              <a:rPr lang="en-GB" sz="2000" dirty="0" smtClean="0"/>
              <a:t>Alan Thomson: Let’s </a:t>
            </a:r>
            <a:r>
              <a:rPr lang="en-GB" sz="2000" dirty="0"/>
              <a:t>make an early decision on date of next annual </a:t>
            </a:r>
            <a:r>
              <a:rPr lang="en-GB" sz="2000" dirty="0" smtClean="0"/>
              <a:t>meeting</a:t>
            </a:r>
          </a:p>
          <a:p>
            <a:r>
              <a:rPr lang="en-GB" sz="2000" dirty="0"/>
              <a:t>Alan Thomson: </a:t>
            </a:r>
            <a:r>
              <a:rPr lang="en-GB" sz="2000" dirty="0" smtClean="0"/>
              <a:t>Any lessons </a:t>
            </a:r>
            <a:r>
              <a:rPr lang="en-GB" sz="2000" dirty="0"/>
              <a:t>of the recent UK local grid blackout: </a:t>
            </a:r>
            <a:r>
              <a:rPr lang="en-GB" sz="2000" dirty="0" smtClean="0"/>
              <a:t>the aftermath </a:t>
            </a:r>
            <a:r>
              <a:rPr lang="en-GB" sz="2000" dirty="0"/>
              <a:t>of a severe space weather event?</a:t>
            </a:r>
          </a:p>
        </p:txBody>
      </p:sp>
    </p:spTree>
    <p:extLst>
      <p:ext uri="{BB962C8B-B14F-4D97-AF65-F5344CB8AC3E}">
        <p14:creationId xmlns:p14="http://schemas.microsoft.com/office/powerpoint/2010/main" val="225613640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NEW BGSwelsh template 2012">
  <a:themeElements>
    <a:clrScheme name="New BGS template_2009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990099"/>
      </a:folHlink>
    </a:clrScheme>
    <a:fontScheme name="New BGS template_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w BGS template_2009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w BGS template_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ew BGS template_2009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w BGS template_2009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w BGS template_2009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w BGS template_2009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w BGS template_2009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ew BGS template_2009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B2B2B2"/>
        </a:folHlink>
      </a:clrScheme>
      <a:clrMap bg1="lt1" tx1="dk1" bg2="lt2" tx2="dk2" accent1="accent1" accent2="accent2" accent3="accent3" accent4="accent4" accent5="accent5" accent6="accent6" hlink="hlink" folHlink="folHlink"/>
    </a:extraClrScheme>
    <a:extraClrScheme>
      <a:clrScheme name="New BGS template_2009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9900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potx" id="{834BFE2B-5D89-4C4E-BC42-4A9D7A4AF4A3}" vid="{553FB678-B93D-4775-8091-D11F5AE3A4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Geomag slides for AHoward Feb2017</Template>
  <TotalTime>1840</TotalTime>
  <Words>1178</Words>
  <Application>Microsoft Office PowerPoint</Application>
  <PresentationFormat>Widescreen</PresentationFormat>
  <Paragraphs>74</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1_NEW BGSwelsh template 2012</vt:lpstr>
      <vt:lpstr>Space Weather Impact on Ground-Based Systems</vt:lpstr>
      <vt:lpstr>PowerPoint Presentation</vt:lpstr>
      <vt:lpstr>PowerPoint Presentation</vt:lpstr>
      <vt:lpstr>PowerPoint Presentation</vt:lpstr>
      <vt:lpstr>Discussion 1: Lessons from First Two Years of SWIGS </vt:lpstr>
      <vt:lpstr>PowerPoint Presentation</vt:lpstr>
      <vt:lpstr>PowerPoint Presentation</vt:lpstr>
      <vt:lpstr>PowerPoint Presentation</vt:lpstr>
      <vt:lpstr>Discussion 2: Odds and Ends </vt:lpstr>
      <vt:lpstr>Discussion 3: Next Steps and Future Plans</vt:lpstr>
      <vt:lpstr>Meetings, Workshops, Outreach &amp; Events</vt:lpstr>
      <vt:lpstr>Other Info - Project Partners</vt:lpstr>
      <vt:lpstr>Other Info - Project Partners</vt:lpstr>
      <vt:lpstr>Other Info - Project Partners</vt:lpstr>
      <vt:lpstr>Other Info - Stakeholders</vt:lpstr>
    </vt:vector>
  </TitlesOfParts>
  <Manager>Ian Jackson</Manager>
  <Company>The British Geological Survey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Geomagnetism slides for Andy Howard</dc:title>
  <dc:creator>Beggan, Ciaran D.</dc:creator>
  <cp:lastModifiedBy>Thomson, Alan W.P.</cp:lastModifiedBy>
  <cp:revision>206</cp:revision>
  <cp:lastPrinted>2000-04-13T10:01:09Z</cp:lastPrinted>
  <dcterms:created xsi:type="dcterms:W3CDTF">2017-02-06T12:16:42Z</dcterms:created>
  <dcterms:modified xsi:type="dcterms:W3CDTF">2019-09-03T08:37:55Z</dcterms:modified>
</cp:coreProperties>
</file>