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206" r:id="rId2"/>
    <p:sldMasterId id="2147484207" r:id="rId3"/>
    <p:sldMasterId id="2147484208" r:id="rId4"/>
    <p:sldMasterId id="2147484219" r:id="rId5"/>
    <p:sldMasterId id="2147484234" r:id="rId6"/>
    <p:sldMasterId id="2147484259" r:id="rId7"/>
    <p:sldMasterId id="2147484315" r:id="rId8"/>
  </p:sldMasterIdLst>
  <p:notesMasterIdLst>
    <p:notesMasterId r:id="rId12"/>
  </p:notesMasterIdLst>
  <p:sldIdLst>
    <p:sldId id="266" r:id="rId9"/>
    <p:sldId id="369" r:id="rId10"/>
    <p:sldId id="455" r:id="rId11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Marsh" initials="M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029"/>
    <a:srgbClr val="CCFF33"/>
    <a:srgbClr val="340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5" autoAdjust="0"/>
    <p:restoredTop sz="90446" autoAdjust="0"/>
  </p:normalViewPr>
  <p:slideViewPr>
    <p:cSldViewPr>
      <p:cViewPr varScale="1">
        <p:scale>
          <a:sx n="98" d="100"/>
          <a:sy n="98" d="100"/>
        </p:scale>
        <p:origin x="8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E0DB30-E347-F441-AF02-9DE71AB32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1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0DB30-E347-F441-AF02-9DE71AB320F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an introduction, this is a background</a:t>
            </a:r>
            <a:r>
              <a:rPr lang="en-US" baseline="0" dirty="0" smtClean="0"/>
              <a:t> of the driver behind space weather at the Met Office and set the context of what our role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0DB30-E347-F441-AF02-9DE71AB320F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option 1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00632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9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30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4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95A3-5007-4CE4-B8CF-D832B539E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AD47-ABC0-44DB-8ED0-B4F69062E7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95A3-5007-4CE4-B8CF-D832B539E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AD47-ABC0-44DB-8ED0-B4F69062E7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95A3-5007-4CE4-B8CF-D832B539E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AD47-ABC0-44DB-8ED0-B4F69062E7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95A3-5007-4CE4-B8CF-D832B539E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AD47-ABC0-44DB-8ED0-B4F69062E7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95A3-5007-4CE4-B8CF-D832B539E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AD47-ABC0-44DB-8ED0-B4F69062E7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95A3-5007-4CE4-B8CF-D832B539E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AD47-ABC0-44DB-8ED0-B4F69062E7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95A3-5007-4CE4-B8CF-D832B539E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AD47-ABC0-44DB-8ED0-B4F69062E7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85229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95A3-5007-4CE4-B8CF-D832B539E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AD47-ABC0-44DB-8ED0-B4F69062E7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95A3-5007-4CE4-B8CF-D832B539E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AD47-ABC0-44DB-8ED0-B4F69062E7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95A3-5007-4CE4-B8CF-D832B539E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AD47-ABC0-44DB-8ED0-B4F69062E7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95A3-5007-4CE4-B8CF-D832B539E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AD47-ABC0-44DB-8ED0-B4F69062E7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-84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option primary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556792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2519224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41968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2487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86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 (alt)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4" name="Picture 3" descr="MO_RGB_whitebackg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1" y="133754"/>
            <a:ext cx="1595101" cy="14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53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primary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556792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2519224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556792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2519224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theme" Target="../theme/theme2.xml"/><Relationship Id="rId4" Type="http://schemas.openxmlformats.org/officeDocument/2006/relationships/image" Target="../media/image1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theme" Target="../theme/theme3.xml"/><Relationship Id="rId4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6.gi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82" r:id="rId1"/>
    <p:sldLayoutId id="2147484184" r:id="rId2"/>
    <p:sldLayoutId id="2147484174" r:id="rId3"/>
    <p:sldLayoutId id="2147484176" r:id="rId4"/>
    <p:sldLayoutId id="2147484173" r:id="rId5"/>
    <p:sldLayoutId id="2147484181" r:id="rId6"/>
    <p:sldLayoutId id="2147484177" r:id="rId7"/>
    <p:sldLayoutId id="2147484178" r:id="rId8"/>
    <p:sldLayoutId id="2147484175" r:id="rId9"/>
    <p:sldLayoutId id="2147484183" r:id="rId10"/>
    <p:sldLayoutId id="2147484179" r:id="rId11"/>
    <p:sldLayoutId id="2147484180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674495A3-5007-4CE4-B8CF-D832B539E135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30/08/2019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CF3AAD47-ABC0-44DB-8ED0-B4F69062E7C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m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584" y="6092712"/>
            <a:ext cx="842057" cy="765288"/>
          </a:xfrm>
          <a:prstGeom prst="rect">
            <a:avLst/>
          </a:prstGeom>
        </p:spPr>
      </p:pic>
      <p:pic>
        <p:nvPicPr>
          <p:cNvPr id="8" name="Picture 7" descr="rhea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95936" y="6203155"/>
            <a:ext cx="978553" cy="610221"/>
          </a:xfrm>
          <a:prstGeom prst="rect">
            <a:avLst/>
          </a:prstGeom>
        </p:spPr>
      </p:pic>
      <p:pic>
        <p:nvPicPr>
          <p:cNvPr id="9" name="Picture 8" descr="stf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84368" y="6165304"/>
            <a:ext cx="648072" cy="64807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4059" y="6620755"/>
            <a:ext cx="9236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© Crown copyright</a:t>
            </a:r>
            <a:endParaRPr lang="en-GB" sz="7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674495A3-5007-4CE4-B8CF-D832B539E135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30/08/2019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CF3AAD47-ABC0-44DB-8ED0-B4F69062E7C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m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584" y="6092712"/>
            <a:ext cx="842057" cy="765288"/>
          </a:xfrm>
          <a:prstGeom prst="rect">
            <a:avLst/>
          </a:prstGeom>
        </p:spPr>
      </p:pic>
      <p:pic>
        <p:nvPicPr>
          <p:cNvPr id="8" name="Picture 7" descr="rhea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95936" y="6203155"/>
            <a:ext cx="978553" cy="610221"/>
          </a:xfrm>
          <a:prstGeom prst="rect">
            <a:avLst/>
          </a:prstGeom>
        </p:spPr>
      </p:pic>
      <p:pic>
        <p:nvPicPr>
          <p:cNvPr id="9" name="Picture 8" descr="stf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84368" y="6165304"/>
            <a:ext cx="648072" cy="64807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4059" y="6620755"/>
            <a:ext cx="9236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© Crown copyright</a:t>
            </a:r>
            <a:endParaRPr lang="en-GB" sz="7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0"/>
            <a:ext cx="697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  <a:endParaRPr lang="en-GB" altLang="ja-JP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altLang="ja-JP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50" y="6551613"/>
            <a:ext cx="2894013" cy="230187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sz="1000">
                <a:solidFill>
                  <a:srgbClr val="000000"/>
                </a:solidFill>
                <a:ea typeface="Arial" charset="0"/>
                <a:cs typeface="Arial" charset="0"/>
              </a:rPr>
              <a:t>© Crown copyright   Met Office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674495A3-5007-4CE4-B8CF-D832B539E135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30/08/2019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CF3AAD47-ABC0-44DB-8ED0-B4F69062E7C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m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7584" y="6092712"/>
            <a:ext cx="842057" cy="765288"/>
          </a:xfrm>
          <a:prstGeom prst="rect">
            <a:avLst/>
          </a:prstGeom>
        </p:spPr>
      </p:pic>
      <p:pic>
        <p:nvPicPr>
          <p:cNvPr id="8" name="Picture 7" descr="rhea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995936" y="6203155"/>
            <a:ext cx="978553" cy="610221"/>
          </a:xfrm>
          <a:prstGeom prst="rect">
            <a:avLst/>
          </a:prstGeom>
        </p:spPr>
      </p:pic>
      <p:pic>
        <p:nvPicPr>
          <p:cNvPr id="9" name="Picture 8" descr="stfc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884368" y="6165304"/>
            <a:ext cx="648072" cy="64807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4059" y="6620755"/>
            <a:ext cx="9236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© Crown copyright</a:t>
            </a:r>
            <a:endParaRPr lang="en-GB" sz="7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-84" charset="0"/>
              <a:ea typeface="ＭＳ Ｐゴシック" pitchFamily="34" charset="-128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5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0"/>
            <a:ext cx="697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1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50" y="6551613"/>
            <a:ext cx="2894013" cy="23018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© Crown copyright   Met Office</a:t>
            </a:r>
            <a:endParaRPr lang="en-GB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rgbClr val="FFFFFF"/>
                </a:solidFill>
              </a:ln>
              <a:solidFill>
                <a:srgbClr val="00ADD0"/>
              </a:solidFill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16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272" y="1510609"/>
            <a:ext cx="6912768" cy="905711"/>
          </a:xfrm>
        </p:spPr>
        <p:txBody>
          <a:bodyPr/>
          <a:lstStyle/>
          <a:p>
            <a:r>
              <a:rPr lang="en-GB" dirty="0" smtClean="0"/>
              <a:t>Met Office Activities related to SWIGS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032" y="2348880"/>
            <a:ext cx="7139408" cy="50405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640" y="2852936"/>
            <a:ext cx="6840612" cy="406222"/>
          </a:xfrm>
        </p:spPr>
        <p:txBody>
          <a:bodyPr/>
          <a:lstStyle/>
          <a:p>
            <a:r>
              <a:rPr lang="en-US" sz="2400" dirty="0" smtClean="0"/>
              <a:t>David Jackson</a:t>
            </a:r>
            <a:endParaRPr lang="en-US" sz="24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796136" y="5733255"/>
            <a:ext cx="3096344" cy="21927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FFC000"/>
                </a:solidFill>
                <a:latin typeface="Arial"/>
                <a:cs typeface="Arial"/>
              </a:rPr>
              <a:t>SWIGS Meeting, Cambridge, UK</a:t>
            </a:r>
            <a:endParaRPr lang="en-US" sz="1400" kern="0" noProof="0" dirty="0" smtClean="0">
              <a:solidFill>
                <a:srgbClr val="FFC000"/>
              </a:solidFill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r>
              <a:rPr lang="en-US" sz="1400" kern="0" baseline="30000" dirty="0" smtClean="0">
                <a:solidFill>
                  <a:srgbClr val="FFC000"/>
                </a:solidFill>
                <a:latin typeface="Arial"/>
                <a:cs typeface="Arial"/>
              </a:rPr>
              <a:t>nd</a:t>
            </a:r>
            <a:r>
              <a:rPr lang="en-US" sz="1400" kern="0" dirty="0" smtClean="0">
                <a:solidFill>
                  <a:srgbClr val="FFC000"/>
                </a:solidFill>
                <a:latin typeface="Arial"/>
                <a:cs typeface="Arial"/>
              </a:rPr>
              <a:t> – 4</a:t>
            </a:r>
            <a:r>
              <a:rPr lang="en-US" sz="1400" kern="0" baseline="30000" dirty="0" smtClean="0">
                <a:solidFill>
                  <a:srgbClr val="FFC000"/>
                </a:solidFill>
                <a:latin typeface="Arial"/>
                <a:cs typeface="Arial"/>
              </a:rPr>
              <a:t>th</a:t>
            </a:r>
            <a:r>
              <a:rPr lang="en-US" sz="1400" kern="0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400" kern="0" noProof="0" dirty="0" smtClean="0">
                <a:solidFill>
                  <a:srgbClr val="FFC000"/>
                </a:solidFill>
                <a:latin typeface="Arial"/>
                <a:cs typeface="Arial"/>
              </a:rPr>
              <a:t> September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2019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21104" y="6389146"/>
            <a:ext cx="2423304" cy="352221"/>
            <a:chOff x="6454368" y="6302843"/>
            <a:chExt cx="2942168" cy="522534"/>
          </a:xfrm>
        </p:grpSpPr>
        <p:pic>
          <p:nvPicPr>
            <p:cNvPr id="7" name="Picture 3" descr="twitterbird_RGB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368" y="6302843"/>
              <a:ext cx="504056" cy="408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6876256" y="6321321"/>
              <a:ext cx="2520280" cy="504056"/>
            </a:xfrm>
            <a:prstGeom prst="rect">
              <a:avLst/>
            </a:prstGeom>
          </p:spPr>
          <p:txBody>
            <a:bodyPr/>
            <a:lstStyle>
              <a:lvl1pPr marL="0" indent="0" algn="l" rtl="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35000"/>
                </a:spcAft>
                <a:buFontTx/>
                <a:buNone/>
                <a:defRPr sz="200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defRPr>
              </a:lvl1pPr>
              <a:lvl2pPr marL="623888" indent="-182563" algn="l" rtl="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35000"/>
                </a:spcAft>
                <a:buChar char="•"/>
                <a:defRPr sz="2000">
                  <a:solidFill>
                    <a:srgbClr val="000000"/>
                  </a:solidFill>
                  <a:latin typeface="+mn-lt"/>
                  <a:ea typeface="ＭＳ Ｐゴシック" charset="0"/>
                </a:defRPr>
              </a:lvl2pPr>
              <a:lvl3pPr marL="987425" indent="-184150" algn="l" rtl="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35000"/>
                </a:spcAft>
                <a:buChar char="•"/>
                <a:defRPr sz="2000">
                  <a:solidFill>
                    <a:srgbClr val="000000"/>
                  </a:solidFill>
                  <a:latin typeface="+mn-lt"/>
                  <a:ea typeface="ＭＳ Ｐゴシック" charset="0"/>
                </a:defRPr>
              </a:lvl3pPr>
              <a:lvl4pPr marL="1349375" indent="-182563" algn="l" rtl="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35000"/>
                </a:spcAft>
                <a:buChar char="•"/>
                <a:defRPr sz="2000">
                  <a:solidFill>
                    <a:srgbClr val="000000"/>
                  </a:solidFill>
                  <a:latin typeface="+mn-lt"/>
                  <a:ea typeface="ＭＳ Ｐゴシック" charset="0"/>
                </a:defRPr>
              </a:lvl4pPr>
              <a:lvl5pPr marL="1698625" indent="-169863" algn="l" rtl="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35000"/>
                </a:spcAft>
                <a:buChar char="•"/>
                <a:defRPr sz="2000">
                  <a:solidFill>
                    <a:srgbClr val="000000"/>
                  </a:solidFill>
                  <a:latin typeface="+mn-lt"/>
                  <a:ea typeface="ＭＳ Ｐゴシック" charset="0"/>
                </a:defRPr>
              </a:lvl5pPr>
              <a:lvl6pPr marL="2155825" indent="-169863" algn="l" rtl="0" fontAlgn="base">
                <a:lnSpc>
                  <a:spcPct val="90000"/>
                </a:lnSpc>
                <a:spcBef>
                  <a:spcPct val="35000"/>
                </a:spcBef>
                <a:spcAft>
                  <a:spcPct val="35000"/>
                </a:spcAft>
                <a:buChar char="•"/>
                <a:defRPr sz="2000">
                  <a:solidFill>
                    <a:srgbClr val="FFFFFF"/>
                  </a:solidFill>
                  <a:latin typeface="+mn-lt"/>
                </a:defRPr>
              </a:lvl6pPr>
              <a:lvl7pPr marL="2613025" indent="-169863" algn="l" rtl="0" fontAlgn="base">
                <a:lnSpc>
                  <a:spcPct val="90000"/>
                </a:lnSpc>
                <a:spcBef>
                  <a:spcPct val="35000"/>
                </a:spcBef>
                <a:spcAft>
                  <a:spcPct val="35000"/>
                </a:spcAft>
                <a:buChar char="•"/>
                <a:defRPr sz="2000">
                  <a:solidFill>
                    <a:srgbClr val="FFFFFF"/>
                  </a:solidFill>
                  <a:latin typeface="+mn-lt"/>
                </a:defRPr>
              </a:lvl7pPr>
              <a:lvl8pPr marL="3070225" indent="-169863" algn="l" rtl="0" fontAlgn="base">
                <a:lnSpc>
                  <a:spcPct val="90000"/>
                </a:lnSpc>
                <a:spcBef>
                  <a:spcPct val="35000"/>
                </a:spcBef>
                <a:spcAft>
                  <a:spcPct val="35000"/>
                </a:spcAft>
                <a:buChar char="•"/>
                <a:defRPr sz="2000">
                  <a:solidFill>
                    <a:srgbClr val="FFFFFF"/>
                  </a:solidFill>
                  <a:latin typeface="+mn-lt"/>
                </a:defRPr>
              </a:lvl8pPr>
              <a:lvl9pPr marL="3527425" indent="-169863" algn="l" rtl="0" fontAlgn="base">
                <a:lnSpc>
                  <a:spcPct val="90000"/>
                </a:lnSpc>
                <a:spcBef>
                  <a:spcPct val="35000"/>
                </a:spcBef>
                <a:spcAft>
                  <a:spcPct val="35000"/>
                </a:spcAft>
                <a:buChar char="•"/>
                <a:defRPr sz="2000">
                  <a:solidFill>
                    <a:srgbClr val="FFFFFF"/>
                  </a:solidFill>
                  <a:latin typeface="+mn-lt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0" dirty="0" smtClean="0"/>
                <a:t>@</a:t>
              </a:r>
              <a:r>
                <a:rPr lang="en-US" sz="1800" kern="0" dirty="0" err="1" smtClean="0"/>
                <a:t>MetOfficeSpace</a:t>
              </a:r>
              <a:endParaRPr lang="en-US" sz="18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4270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9047"/>
            <a:ext cx="6552728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SWMF Implementation</a:t>
            </a:r>
            <a:endParaRPr lang="en-GB" dirty="0"/>
          </a:p>
        </p:txBody>
      </p:sp>
      <p:sp>
        <p:nvSpPr>
          <p:cNvPr id="5" name="Subtitle 17"/>
          <p:cNvSpPr>
            <a:spLocks noGrp="1"/>
          </p:cNvSpPr>
          <p:nvPr>
            <p:ph type="subTitle" idx="1"/>
          </p:nvPr>
        </p:nvSpPr>
        <p:spPr>
          <a:xfrm>
            <a:off x="107503" y="1340768"/>
            <a:ext cx="3758621" cy="864096"/>
          </a:xfrm>
        </p:spPr>
        <p:txBody>
          <a:bodyPr/>
          <a:lstStyle/>
          <a:p>
            <a:pPr marL="342900" indent="-342900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90E505"/>
                </a:solidFill>
              </a:rPr>
              <a:t>As SWPC with 3 </a:t>
            </a:r>
            <a:r>
              <a:rPr lang="en-GB" dirty="0">
                <a:solidFill>
                  <a:srgbClr val="90E505"/>
                </a:solidFill>
              </a:rPr>
              <a:t>components: </a:t>
            </a:r>
            <a:r>
              <a:rPr lang="en-GB" dirty="0" smtClean="0">
                <a:solidFill>
                  <a:srgbClr val="90E505"/>
                </a:solidFill>
              </a:rPr>
              <a:t> </a:t>
            </a:r>
          </a:p>
          <a:p>
            <a:pPr marL="800100" lvl="1" indent="-342900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90E505"/>
                </a:solidFill>
              </a:rPr>
              <a:t>BATS-R-US MHD mag/sphere model </a:t>
            </a:r>
          </a:p>
          <a:p>
            <a:pPr marL="800100" lvl="1" indent="-342900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90E505"/>
                </a:solidFill>
              </a:rPr>
              <a:t>Ridley </a:t>
            </a:r>
            <a:r>
              <a:rPr lang="en-GB" dirty="0">
                <a:solidFill>
                  <a:srgbClr val="90E505"/>
                </a:solidFill>
              </a:rPr>
              <a:t>Ionosphere </a:t>
            </a:r>
            <a:r>
              <a:rPr lang="en-GB" dirty="0" smtClean="0">
                <a:solidFill>
                  <a:srgbClr val="90E505"/>
                </a:solidFill>
              </a:rPr>
              <a:t>e/dynamics </a:t>
            </a:r>
            <a:r>
              <a:rPr lang="en-GB" dirty="0">
                <a:solidFill>
                  <a:srgbClr val="90E505"/>
                </a:solidFill>
              </a:rPr>
              <a:t>Model </a:t>
            </a:r>
            <a:r>
              <a:rPr lang="en-GB" dirty="0" smtClean="0">
                <a:solidFill>
                  <a:srgbClr val="90E505"/>
                </a:solidFill>
              </a:rPr>
              <a:t> </a:t>
            </a:r>
          </a:p>
          <a:p>
            <a:pPr marL="800100" lvl="1" indent="-342900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90E505"/>
                </a:solidFill>
              </a:rPr>
              <a:t>an </a:t>
            </a:r>
            <a:r>
              <a:rPr lang="en-GB" dirty="0">
                <a:solidFill>
                  <a:srgbClr val="90E505"/>
                </a:solidFill>
              </a:rPr>
              <a:t>inner </a:t>
            </a:r>
            <a:r>
              <a:rPr lang="en-GB" dirty="0" smtClean="0">
                <a:solidFill>
                  <a:srgbClr val="90E505"/>
                </a:solidFill>
              </a:rPr>
              <a:t>mag/sphere </a:t>
            </a:r>
            <a:r>
              <a:rPr lang="en-GB" dirty="0">
                <a:solidFill>
                  <a:srgbClr val="90E505"/>
                </a:solidFill>
              </a:rPr>
              <a:t>ring-current </a:t>
            </a:r>
            <a:r>
              <a:rPr lang="en-GB" dirty="0" smtClean="0">
                <a:solidFill>
                  <a:srgbClr val="90E505"/>
                </a:solidFill>
              </a:rPr>
              <a:t>model 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90E505"/>
                </a:solidFill>
              </a:rPr>
              <a:t>Operational implementation planned for </a:t>
            </a:r>
            <a:r>
              <a:rPr lang="en-GB" dirty="0" smtClean="0">
                <a:solidFill>
                  <a:srgbClr val="FF0000"/>
                </a:solidFill>
              </a:rPr>
              <a:t>~Feb 2020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90E505"/>
                </a:solidFill>
              </a:rPr>
              <a:t>SWIGS connection: comparison with GORGON? (</a:t>
            </a:r>
            <a:r>
              <a:rPr lang="en-GB" dirty="0" err="1" smtClean="0">
                <a:solidFill>
                  <a:srgbClr val="90E505"/>
                </a:solidFill>
              </a:rPr>
              <a:t>eg</a:t>
            </a:r>
            <a:r>
              <a:rPr lang="en-GB" dirty="0" smtClean="0">
                <a:solidFill>
                  <a:srgbClr val="90E505"/>
                </a:solidFill>
              </a:rPr>
              <a:t>  similar operational / pre -operational  periods)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4337"/>
          <a:stretch/>
        </p:blipFill>
        <p:spPr>
          <a:xfrm>
            <a:off x="3914604" y="798681"/>
            <a:ext cx="5123112" cy="2907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3010" r="3834" b="1"/>
          <a:stretch/>
        </p:blipFill>
        <p:spPr>
          <a:xfrm>
            <a:off x="3914604" y="3662591"/>
            <a:ext cx="5171591" cy="31835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036" y="5948541"/>
            <a:ext cx="4536504" cy="4306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 smtClean="0"/>
              <a:t>Use observations and interstation tensor relationships to model </a:t>
            </a:r>
            <a:r>
              <a:rPr lang="en-US" sz="2400" dirty="0" err="1" smtClean="0"/>
              <a:t>geoelectric</a:t>
            </a:r>
            <a:r>
              <a:rPr lang="en-US" sz="2400" dirty="0" smtClean="0"/>
              <a:t> field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Works for quiet and storm time conditions 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Can differentiate between local and regional geomagnetic sources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Possible next step: </a:t>
            </a:r>
            <a:r>
              <a:rPr lang="en-US" sz="2400" dirty="0" smtClean="0"/>
              <a:t>move from research to operational UK/Ire </a:t>
            </a:r>
            <a:r>
              <a:rPr lang="en-US" sz="2400" dirty="0" err="1" smtClean="0"/>
              <a:t>nowcast</a:t>
            </a:r>
            <a:r>
              <a:rPr lang="en-US" sz="2400" dirty="0" smtClean="0"/>
              <a:t> system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6029325" cy="134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49" y="188640"/>
            <a:ext cx="2863215" cy="3951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2714625" cy="35814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050038" y="5445224"/>
            <a:ext cx="2093962" cy="2182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en-US" sz="1600" b="1" kern="0" dirty="0" smtClean="0">
                <a:solidFill>
                  <a:schemeClr val="bg2"/>
                </a:solidFill>
              </a:rPr>
              <a:t>E field at ESK during June 2015 storm</a:t>
            </a:r>
            <a:endParaRPr lang="en-US" sz="1600" b="1" kern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0_Custom Design">
  <a:themeElements>
    <a:clrScheme name="MetOffice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878800"/>
      </a:accent3>
      <a:accent4>
        <a:srgbClr val="9CA299"/>
      </a:accent4>
      <a:accent5>
        <a:srgbClr val="ED2939"/>
      </a:accent5>
      <a:accent6>
        <a:srgbClr val="B9DB0E"/>
      </a:accent6>
      <a:hlink>
        <a:srgbClr val="9CA299"/>
      </a:hlink>
      <a:folHlink>
        <a:srgbClr val="ED2939"/>
      </a:folHlink>
    </a:clrScheme>
    <a:fontScheme name="MetOffice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scientific_template">
  <a:themeElements>
    <a:clrScheme name="3_scientific_template 14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ED2939"/>
      </a:accent2>
      <a:accent3>
        <a:srgbClr val="AAAAAA"/>
      </a:accent3>
      <a:accent4>
        <a:srgbClr val="DADADA"/>
      </a:accent4>
      <a:accent5>
        <a:srgbClr val="DAEDEF"/>
      </a:accent5>
      <a:accent6>
        <a:srgbClr val="D72433"/>
      </a:accent6>
      <a:hlink>
        <a:srgbClr val="009999"/>
      </a:hlink>
      <a:folHlink>
        <a:srgbClr val="B9DB0E"/>
      </a:folHlink>
    </a:clrScheme>
    <a:fontScheme name="3_scientifi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cientif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cientif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cientif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cientif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cientif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cientif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cientif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cientif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cientif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cientif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cientif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cientif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cientific_template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cientific_template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Custom Design">
  <a:themeElements>
    <a:clrScheme name="1_Custom Design 1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FFFFFF"/>
      </a:accent3>
      <a:accent4>
        <a:srgbClr val="000000"/>
      </a:accent4>
      <a:accent5>
        <a:srgbClr val="C6C5E2"/>
      </a:accent5>
      <a:accent6>
        <a:srgbClr val="009CBC"/>
      </a:accent6>
      <a:hlink>
        <a:srgbClr val="9CA299"/>
      </a:hlink>
      <a:folHlink>
        <a:srgbClr val="ED2939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B9DB0E"/>
        </a:dk2>
        <a:lt2>
          <a:srgbClr val="000099"/>
        </a:lt2>
        <a:accent1>
          <a:srgbClr val="8F8DCB"/>
        </a:accent1>
        <a:accent2>
          <a:srgbClr val="00ADD0"/>
        </a:accent2>
        <a:accent3>
          <a:srgbClr val="FFFFFF"/>
        </a:accent3>
        <a:accent4>
          <a:srgbClr val="000000"/>
        </a:accent4>
        <a:accent5>
          <a:srgbClr val="C6C5E2"/>
        </a:accent5>
        <a:accent6>
          <a:srgbClr val="009CBC"/>
        </a:accent6>
        <a:hlink>
          <a:srgbClr val="9CA299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METcorporate</Template>
  <TotalTime>7658</TotalTime>
  <Words>106</Words>
  <Application>Microsoft Office PowerPoint</Application>
  <PresentationFormat>On-screen Show (4:3)</PresentationFormat>
  <Paragraphs>17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ＭＳ Ｐゴシック</vt:lpstr>
      <vt:lpstr>Arial</vt:lpstr>
      <vt:lpstr>Calibri</vt:lpstr>
      <vt:lpstr>Times</vt:lpstr>
      <vt:lpstr>Blank master</vt:lpstr>
      <vt:lpstr>Custom Design</vt:lpstr>
      <vt:lpstr>1_Custom Design</vt:lpstr>
      <vt:lpstr>30_Custom Design</vt:lpstr>
      <vt:lpstr>2_Custom Design</vt:lpstr>
      <vt:lpstr>13_scientific_template</vt:lpstr>
      <vt:lpstr>12_Custom Design</vt:lpstr>
      <vt:lpstr>1_Blank master</vt:lpstr>
      <vt:lpstr>Met Office Activities related to SWIGS </vt:lpstr>
      <vt:lpstr>PowerPoint Presentation</vt:lpstr>
      <vt:lpstr>Use observations and interstation tensor relationships to model geoelectric field  Works for quiet and storm time conditions   Can differentiate between local and regional geomagnetic sources  Possible next step: move from research to operational UK/Ire nowcast system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helen.chater</dc:creator>
  <dc:description>submitted 26.7.2005     CHG015666 refers</dc:description>
  <cp:lastModifiedBy>David Jackson</cp:lastModifiedBy>
  <cp:revision>425</cp:revision>
  <cp:lastPrinted>2004-10-15T09:34:20Z</cp:lastPrinted>
  <dcterms:created xsi:type="dcterms:W3CDTF">2016-04-15T10:44:55Z</dcterms:created>
  <dcterms:modified xsi:type="dcterms:W3CDTF">2019-08-30T09:45:48Z</dcterms:modified>
</cp:coreProperties>
</file>