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59" r:id="rId6"/>
    <p:sldId id="263" r:id="rId7"/>
    <p:sldId id="261" r:id="rId8"/>
    <p:sldId id="262" r:id="rId9"/>
    <p:sldId id="257" r:id="rId10"/>
    <p:sldId id="268" r:id="rId11"/>
    <p:sldId id="258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43" d="100"/>
          <a:sy n="43" d="100"/>
        </p:scale>
        <p:origin x="6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14995-5B8C-46CD-9B44-FACDA4FECBC1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C4B0-F477-4955-BC12-FF62BE134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4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61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19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60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4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0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1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87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0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FAB8C-0EE0-41E2-B193-E9D217BA5C5F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73258-FF03-48B0-B560-D49BFF0AF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9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Data mining for information on UK sub-surface conductivity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Kathy Whaler and Juliane Huebert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26" y="5257800"/>
            <a:ext cx="304800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81" y="4713391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8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4218" y="600364"/>
            <a:ext cx="4389582" cy="5576599"/>
          </a:xfrm>
        </p:spPr>
        <p:txBody>
          <a:bodyPr/>
          <a:lstStyle/>
          <a:p>
            <a:r>
              <a:rPr lang="en-GB" dirty="0" smtClean="0"/>
              <a:t>MT transfer functions</a:t>
            </a:r>
          </a:p>
          <a:p>
            <a:r>
              <a:rPr lang="en-GB" dirty="0" smtClean="0"/>
              <a:t>(using the electric field </a:t>
            </a:r>
            <a:r>
              <a:rPr lang="en-GB" smtClean="0"/>
              <a:t>time series from 2013-2017)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" y="383598"/>
            <a:ext cx="7102463" cy="5324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01" y="2843180"/>
            <a:ext cx="4901843" cy="3550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1134" y="5708415"/>
            <a:ext cx="169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1D </a:t>
            </a:r>
            <a:r>
              <a:rPr lang="en-GB" smtClean="0"/>
              <a:t>inversion models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5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Comments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Conductor beneath southern Uplands at lower crust/upper mantle depths</a:t>
            </a:r>
          </a:p>
          <a:p>
            <a:r>
              <a:rPr lang="en-GB" dirty="0" smtClean="0"/>
              <a:t>ESK is not a typical southern Uplands station – </a:t>
            </a:r>
            <a:r>
              <a:rPr lang="el-GR" dirty="0" smtClean="0"/>
              <a:t>ρ</a:t>
            </a:r>
            <a:r>
              <a:rPr lang="en-GB" baseline="-25000" dirty="0" smtClean="0"/>
              <a:t>major</a:t>
            </a:r>
            <a:r>
              <a:rPr lang="en-GB" dirty="0" smtClean="0"/>
              <a:t> minimum at 50 s and maximum at 200 s periods not seen at other sites</a:t>
            </a:r>
          </a:p>
          <a:p>
            <a:r>
              <a:rPr lang="en-GB" dirty="0" smtClean="0"/>
              <a:t>But induction vectors in broad agreement</a:t>
            </a:r>
          </a:p>
          <a:p>
            <a:r>
              <a:rPr lang="en-GB" dirty="0" err="1" smtClean="0"/>
              <a:t>Eskdalemuir</a:t>
            </a:r>
            <a:r>
              <a:rPr lang="en-GB" dirty="0" smtClean="0"/>
              <a:t> anomaly is not the simple structure proposed by Edwards et al. (1971) – much more complex structure required to fit MT and GDS data</a:t>
            </a:r>
          </a:p>
          <a:p>
            <a:r>
              <a:rPr lang="en-GB" dirty="0" smtClean="0"/>
              <a:t>Also undertook hypothetical event analysis for current flow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82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6" y="76000"/>
            <a:ext cx="5648633" cy="6671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9538" y="5515897"/>
            <a:ext cx="2043597" cy="84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       Simba data set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--</a:t>
            </a:r>
            <a:r>
              <a:rPr lang="en-GB" sz="1400" dirty="0" smtClean="0">
                <a:solidFill>
                  <a:schemeClr val="tx1"/>
                </a:solidFill>
              </a:rPr>
              <a:t>   Iapetus suture zone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      Legacy MT data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5425" y="5619133"/>
            <a:ext cx="164123" cy="18756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/>
          <p:cNvSpPr/>
          <p:nvPr/>
        </p:nvSpPr>
        <p:spPr>
          <a:xfrm>
            <a:off x="1418487" y="6145158"/>
            <a:ext cx="68070" cy="7374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975988" y="1873045"/>
            <a:ext cx="4336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Location of legacy MT data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Simba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Iapetus</a:t>
            </a:r>
            <a:r>
              <a:rPr lang="en-GB" dirty="0" smtClean="0"/>
              <a:t> data are of modern standards, legacy data with limited frequency range (sometimes only 1 data point at 60s</a:t>
            </a:r>
            <a:r>
              <a:rPr lang="en-GB" smtClean="0"/>
              <a:t>) and usability </a:t>
            </a:r>
            <a:r>
              <a:rPr lang="en-GB" dirty="0" smtClean="0"/>
              <a:t>(some data in ‘</a:t>
            </a:r>
            <a:r>
              <a:rPr lang="en-GB" dirty="0" err="1" smtClean="0"/>
              <a:t>cph</a:t>
            </a:r>
            <a:r>
              <a:rPr lang="en-GB" dirty="0" smtClean="0"/>
              <a:t>’ – cycles per hour)</a:t>
            </a:r>
          </a:p>
          <a:p>
            <a:r>
              <a:rPr lang="en-GB" dirty="0" smtClean="0"/>
              <a:t>MT transfer functions are available from geomagnetic observatories (electric field collection since 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63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sarray.org/files/images/maps/M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8" y="227842"/>
            <a:ext cx="9213458" cy="49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9011" y="5903495"/>
            <a:ext cx="747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 MT array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83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3" y="947548"/>
            <a:ext cx="6800000" cy="4504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513" y="5517233"/>
            <a:ext cx="6527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Conductance model from UK bedrock map – transfer into conductivity model for upper 3km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7427" y="407256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Conductance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6319" t="7840" r="2499" b="4745"/>
          <a:stretch>
            <a:fillRect/>
          </a:stretch>
        </p:blipFill>
        <p:spPr bwMode="auto">
          <a:xfrm>
            <a:off x="8083638" y="845785"/>
            <a:ext cx="3443798" cy="45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81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8" y="5515350"/>
            <a:ext cx="680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Electrical resistivity at depth block model after UK tectonic terrains (McKay thesis and Beamish 2002)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671210"/>
            <a:ext cx="3244841" cy="4662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1" y="1"/>
            <a:ext cx="3095721" cy="6479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408" y="34189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 model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8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22" y="188640"/>
            <a:ext cx="3756191" cy="324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12" y="135310"/>
            <a:ext cx="3806253" cy="3293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08" y="3455022"/>
            <a:ext cx="3743104" cy="3214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3717032"/>
            <a:ext cx="4369237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730" y="1886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Block model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61181" y="3833091"/>
            <a:ext cx="202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Layered conductivity below 25 km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74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Eskdalemuir</a:t>
            </a:r>
            <a:r>
              <a:rPr lang="en-GB" dirty="0" smtClean="0"/>
              <a:t> anomaly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9199" y="1927952"/>
            <a:ext cx="4768591" cy="38417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50805" y="1825625"/>
            <a:ext cx="6191479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Note reversal in short period event at 12.40 h</a:t>
            </a:r>
          </a:p>
          <a:p>
            <a:r>
              <a:rPr lang="en-GB" dirty="0" smtClean="0"/>
              <a:t>But no reversal for longer event at 15.30 h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7840" y="6011708"/>
            <a:ext cx="531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Magnetograms</a:t>
            </a:r>
            <a:r>
              <a:rPr lang="en-GB" dirty="0" smtClean="0"/>
              <a:t> along N-S line through </a:t>
            </a:r>
            <a:r>
              <a:rPr lang="en-GB" dirty="0" err="1" smtClean="0"/>
              <a:t>Eskdalemuir</a:t>
            </a:r>
            <a:r>
              <a:rPr lang="en-GB" dirty="0" smtClean="0"/>
              <a:t> (ES) </a:t>
            </a:r>
          </a:p>
          <a:p>
            <a:pPr algn="r"/>
            <a:r>
              <a:rPr lang="en-GB" dirty="0" smtClean="0"/>
              <a:t>Edwards et al. (1971)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19" y="3696009"/>
            <a:ext cx="4924769" cy="296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927" y="23355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6439" y="495759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91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Rookhope</a:t>
            </a:r>
            <a:r>
              <a:rPr lang="en-GB" dirty="0" smtClean="0"/>
              <a:t> borehole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1571" y="1388126"/>
            <a:ext cx="3202123" cy="533356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42341" y="1476260"/>
            <a:ext cx="7689775" cy="4700703"/>
          </a:xfrm>
        </p:spPr>
        <p:txBody>
          <a:bodyPr/>
          <a:lstStyle/>
          <a:p>
            <a:r>
              <a:rPr lang="en-GB" dirty="0"/>
              <a:t>Upper limestone (high resistivity</a:t>
            </a:r>
            <a:r>
              <a:rPr lang="en-GB" dirty="0" smtClean="0"/>
              <a:t>)</a:t>
            </a:r>
          </a:p>
          <a:p>
            <a:r>
              <a:rPr lang="en-GB" dirty="0"/>
              <a:t>Middle Limestone group – thin </a:t>
            </a:r>
            <a:r>
              <a:rPr lang="en-GB" dirty="0" err="1"/>
              <a:t>limestones</a:t>
            </a:r>
            <a:r>
              <a:rPr lang="en-GB" dirty="0"/>
              <a:t>, shales, sandstones and thin coals (185 </a:t>
            </a:r>
            <a:r>
              <a:rPr lang="en-GB" smtClean="0"/>
              <a:t>m thick)</a:t>
            </a:r>
            <a:endParaRPr lang="en-GB" dirty="0" smtClean="0"/>
          </a:p>
          <a:p>
            <a:r>
              <a:rPr lang="en-GB" dirty="0" err="1"/>
              <a:t>Whin</a:t>
            </a:r>
            <a:r>
              <a:rPr lang="en-GB" dirty="0"/>
              <a:t> Sill – quartz-dolerite, high resistivity (55 m</a:t>
            </a:r>
            <a:r>
              <a:rPr lang="en-GB" dirty="0" smtClean="0"/>
              <a:t>)</a:t>
            </a:r>
          </a:p>
          <a:p>
            <a:r>
              <a:rPr lang="en-GB" dirty="0"/>
              <a:t>Carboniferous sediments – lower Limestone group (120 m)</a:t>
            </a:r>
            <a:endParaRPr lang="en-GB" dirty="0" smtClean="0"/>
          </a:p>
          <a:p>
            <a:r>
              <a:rPr lang="en-GB" dirty="0" smtClean="0"/>
              <a:t>Granite basement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04212" y="1690688"/>
            <a:ext cx="716096" cy="940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55211" y="2493083"/>
            <a:ext cx="716096" cy="940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84723" y="3201433"/>
            <a:ext cx="1057618" cy="8534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99133" y="4575170"/>
            <a:ext cx="1488702" cy="16017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99133" y="3736468"/>
            <a:ext cx="1465241" cy="14295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0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66709"/>
            <a:ext cx="5181600" cy="366916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56058"/>
            <a:ext cx="5181600" cy="3690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6766" y="6092328"/>
            <a:ext cx="963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Induction vectors at 144 minutes (left) and 40 minutes (right). Real part solid, imaginary part dashed.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49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Summary of Edwards et al. (1971)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Imaginary parts of induction vectors abnormally large</a:t>
            </a:r>
          </a:p>
          <a:p>
            <a:r>
              <a:rPr lang="en-GB" dirty="0" smtClean="0"/>
              <a:t>Concluded intense concentration of current flows NE to SW through </a:t>
            </a:r>
            <a:r>
              <a:rPr lang="en-GB" dirty="0" err="1" smtClean="0"/>
              <a:t>Eskdalemuir</a:t>
            </a:r>
            <a:r>
              <a:rPr lang="en-GB" dirty="0" smtClean="0"/>
              <a:t> </a:t>
            </a:r>
          </a:p>
          <a:p>
            <a:r>
              <a:rPr lang="en-GB" dirty="0" smtClean="0"/>
              <a:t>Seen at all frequencies but particularly prominent at 40 s period, where induction vectors reverse sign from N to S through region</a:t>
            </a:r>
          </a:p>
          <a:p>
            <a:r>
              <a:rPr lang="en-GB" dirty="0" smtClean="0"/>
              <a:t>Parker (1968, PhD thesis) analysed data for </a:t>
            </a:r>
            <a:r>
              <a:rPr lang="en-GB" dirty="0" err="1" smtClean="0"/>
              <a:t>Eskdalemuir</a:t>
            </a:r>
            <a:r>
              <a:rPr lang="en-GB" dirty="0" smtClean="0"/>
              <a:t> group of stations</a:t>
            </a:r>
          </a:p>
          <a:p>
            <a:r>
              <a:rPr lang="en-GB" dirty="0" smtClean="0"/>
              <a:t>Cites Jain and Wilson (1967) MT study – period range 8 s to 100 m</a:t>
            </a:r>
          </a:p>
          <a:p>
            <a:r>
              <a:rPr lang="en-GB" smtClean="0"/>
              <a:t>They found 12 </a:t>
            </a:r>
            <a:r>
              <a:rPr lang="en-GB" dirty="0" smtClean="0"/>
              <a:t>km of material with resistivity (assumed) 3000 </a:t>
            </a:r>
            <a:r>
              <a:rPr lang="el-GR" dirty="0" smtClean="0"/>
              <a:t>Ω</a:t>
            </a:r>
            <a:r>
              <a:rPr lang="en-GB" dirty="0" smtClean="0"/>
              <a:t>m, underlain by 18 km of 45 </a:t>
            </a:r>
            <a:r>
              <a:rPr lang="el-GR" dirty="0" smtClean="0"/>
              <a:t>Ω</a:t>
            </a:r>
            <a:r>
              <a:rPr lang="en-GB" dirty="0" smtClean="0"/>
              <a:t>m, basement 2500 </a:t>
            </a:r>
            <a:r>
              <a:rPr lang="el-GR" dirty="0" smtClean="0"/>
              <a:t>Ω</a:t>
            </a:r>
            <a:r>
              <a:rPr lang="en-GB" dirty="0" smtClean="0"/>
              <a:t>m</a:t>
            </a:r>
          </a:p>
          <a:p>
            <a:r>
              <a:rPr lang="en-GB" dirty="0" smtClean="0"/>
              <a:t>Results not particularly sensitive to assumed top layer resistivity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15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Eskdalemuir</a:t>
            </a:r>
            <a:r>
              <a:rPr lang="en-GB" dirty="0" smtClean="0"/>
              <a:t> MT and GDS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2687" y="2053431"/>
            <a:ext cx="5000625" cy="389572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42975" y="2062956"/>
            <a:ext cx="4972050" cy="3876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4058" y="6466901"/>
            <a:ext cx="1017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Jones, A G, 1977, Geomagnetic Induction Studies in Southern Scotland, PhD thesis, University of Edinburgh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46561" y="6004191"/>
                <a:ext cx="2995244" cy="477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AR is the anisotropy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𝑚𝑎𝑗𝑜𝑟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𝑚𝑖𝑛𝑜𝑟</m:t>
                            </m:r>
                          </m:sub>
                        </m:sSub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561" y="6004191"/>
                <a:ext cx="2995244" cy="477375"/>
              </a:xfrm>
              <a:prstGeom prst="rect">
                <a:avLst/>
              </a:prstGeom>
              <a:blipFill>
                <a:blip r:embed="rId4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1353800" y="4527933"/>
            <a:ext cx="540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Real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1210579" y="5177925"/>
            <a:ext cx="1011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Imaginary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76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483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Data mining for information on UK sub-surface conductivity structure</vt:lpstr>
      <vt:lpstr>PowerPoint Presentation</vt:lpstr>
      <vt:lpstr>PowerPoint Presentation</vt:lpstr>
      <vt:lpstr>PowerPoint Presentation</vt:lpstr>
      <vt:lpstr>Eskdalemuir anomaly</vt:lpstr>
      <vt:lpstr>Rookhope borehole</vt:lpstr>
      <vt:lpstr>PowerPoint Presentation</vt:lpstr>
      <vt:lpstr>Summary of Edwards et al. (1971)</vt:lpstr>
      <vt:lpstr>Eskdalemuir MT and GDS data</vt:lpstr>
      <vt:lpstr>PowerPoint Presentation</vt:lpstr>
      <vt:lpstr>Comments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WHALER Kathy</dc:creator>
  <cp:lastModifiedBy>Huebert, Juliane</cp:lastModifiedBy>
  <cp:revision>26</cp:revision>
  <dcterms:created xsi:type="dcterms:W3CDTF">2019-08-26T12:57:07Z</dcterms:created>
  <dcterms:modified xsi:type="dcterms:W3CDTF">2019-09-03T14:41:49Z</dcterms:modified>
</cp:coreProperties>
</file>