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7" r:id="rId1"/>
  </p:sldMasterIdLst>
  <p:notesMasterIdLst>
    <p:notesMasterId r:id="rId18"/>
  </p:notesMasterIdLst>
  <p:handoutMasterIdLst>
    <p:handoutMasterId r:id="rId19"/>
  </p:handoutMasterIdLst>
  <p:sldIdLst>
    <p:sldId id="333" r:id="rId2"/>
    <p:sldId id="431" r:id="rId3"/>
    <p:sldId id="413" r:id="rId4"/>
    <p:sldId id="415" r:id="rId5"/>
    <p:sldId id="416" r:id="rId6"/>
    <p:sldId id="430" r:id="rId7"/>
    <p:sldId id="418" r:id="rId8"/>
    <p:sldId id="419" r:id="rId9"/>
    <p:sldId id="427" r:id="rId10"/>
    <p:sldId id="421" r:id="rId11"/>
    <p:sldId id="422" r:id="rId12"/>
    <p:sldId id="428" r:id="rId13"/>
    <p:sldId id="429" r:id="rId14"/>
    <p:sldId id="424" r:id="rId15"/>
    <p:sldId id="425" r:id="rId16"/>
    <p:sldId id="426" r:id="rId17"/>
  </p:sldIdLst>
  <p:sldSz cx="12192000" cy="6858000"/>
  <p:notesSz cx="6681788" cy="98171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8" autoAdjust="0"/>
    <p:restoredTop sz="78308" autoAdjust="0"/>
  </p:normalViewPr>
  <p:slideViewPr>
    <p:cSldViewPr>
      <p:cViewPr varScale="1">
        <p:scale>
          <a:sx n="80" d="100"/>
          <a:sy n="80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75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4438" y="0"/>
            <a:ext cx="29384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57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4438" y="9288463"/>
            <a:ext cx="29384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2EF9CA57-A072-4503-AE00-EBFA72183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84600" y="0"/>
            <a:ext cx="28956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269B-FAA4-4408-80B6-1479DA4F8D9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27138"/>
            <a:ext cx="5888038" cy="3313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8338" y="4724400"/>
            <a:ext cx="5345112" cy="3865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4975"/>
            <a:ext cx="28956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84600" y="9324975"/>
            <a:ext cx="28956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4A61-5E36-4EDF-B241-D5E75E1AB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8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Previous research in Scandinavia and N America and some in NZ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673A-897A-47B1-87F1-B95E888EC5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Nodal admittance matrix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4A61-5E36-4EDF-B241-D5E75E1AB6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4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make assumptions about the “missing” info – use values from Boteler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FC1E-F68B-4A2B-B68D-2B2BF8911C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6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11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0"/>
            <a:ext cx="1219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143933" y="6629400"/>
            <a:ext cx="13869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GB" altLang="en-US" sz="8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</a:t>
            </a:r>
            <a:r>
              <a:rPr lang="en-GB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UKRI </a:t>
            </a: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 rights reserved</a:t>
            </a:r>
            <a:endParaRPr lang="en-GB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12192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12192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1" y="260350"/>
            <a:ext cx="2400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1" y="260350"/>
            <a:ext cx="69977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5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4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1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2" y="2133600"/>
            <a:ext cx="4555067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417" y="2133600"/>
            <a:ext cx="4555067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2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5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5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98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7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283"/>
            <a:ext cx="12190993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26035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2" y="2133600"/>
            <a:ext cx="931333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Text Box 29"/>
          <p:cNvSpPr txBox="1">
            <a:spLocks noChangeArrowheads="1"/>
          </p:cNvSpPr>
          <p:nvPr/>
        </p:nvSpPr>
        <p:spPr bwMode="auto">
          <a:xfrm>
            <a:off x="399802" y="6513513"/>
            <a:ext cx="13869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800" b="1" dirty="0">
                <a:latin typeface="Arial" panose="020B0604020202020204" pitchFamily="34" charset="0"/>
              </a:rPr>
              <a:t>© </a:t>
            </a:r>
            <a:r>
              <a:rPr lang="en-GB" altLang="en-US" sz="800" dirty="0" smtClean="0">
                <a:latin typeface="Arial" panose="020B0604020202020204" pitchFamily="34" charset="0"/>
              </a:rPr>
              <a:t>UKRI </a:t>
            </a:r>
            <a:r>
              <a:rPr lang="en-GB" altLang="en-US" sz="800" dirty="0">
                <a:latin typeface="Arial" panose="020B0604020202020204" pitchFamily="34" charset="0"/>
              </a:rPr>
              <a:t>All rights reserved</a:t>
            </a:r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3533" y="4173678"/>
            <a:ext cx="3818467" cy="26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85" y="6251578"/>
            <a:ext cx="7090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609449"/>
            <a:ext cx="8820472" cy="1215430"/>
          </a:xfrm>
        </p:spPr>
        <p:txBody>
          <a:bodyPr/>
          <a:lstStyle/>
          <a:p>
            <a:pPr algn="l"/>
            <a:r>
              <a:rPr lang="en-GB" dirty="0"/>
              <a:t>Understanding Space Weather Impact on the UK Gas Pipeline </a:t>
            </a:r>
            <a:r>
              <a:rPr lang="en-GB" dirty="0" smtClean="0"/>
              <a:t>Network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3712" y="6044783"/>
            <a:ext cx="5832648" cy="648072"/>
          </a:xfrm>
        </p:spPr>
        <p:txBody>
          <a:bodyPr/>
          <a:lstStyle/>
          <a:p>
            <a:endParaRPr lang="en-GB" altLang="en-US" sz="1600" dirty="0">
              <a:solidFill>
                <a:srgbClr val="0070C0"/>
              </a:solidFill>
            </a:endParaRPr>
          </a:p>
          <a:p>
            <a:pPr algn="l"/>
            <a:r>
              <a:rPr lang="en-GB" altLang="en-US" sz="1600" dirty="0" smtClean="0">
                <a:solidFill>
                  <a:schemeClr val="bg1"/>
                </a:solidFill>
              </a:rPr>
              <a:t>SWIGS Annual Workshop – Cambridge, September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1D31C-669D-BD4E-83FB-8BCA1F99B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463493"/>
            <a:ext cx="3565130" cy="186210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1424" y="3646423"/>
            <a:ext cx="10225136" cy="121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2400" kern="0" dirty="0" smtClean="0">
                <a:solidFill>
                  <a:srgbClr val="0070C0"/>
                </a:solidFill>
              </a:rPr>
              <a:t>Gemma </a:t>
            </a:r>
            <a:r>
              <a:rPr lang="en-GB" sz="2400" kern="0" dirty="0">
                <a:solidFill>
                  <a:srgbClr val="0070C0"/>
                </a:solidFill>
              </a:rPr>
              <a:t>S </a:t>
            </a:r>
            <a:r>
              <a:rPr lang="en-GB" sz="2400" kern="0" dirty="0" smtClean="0">
                <a:solidFill>
                  <a:srgbClr val="0070C0"/>
                </a:solidFill>
              </a:rPr>
              <a:t>Richardson, </a:t>
            </a:r>
            <a:r>
              <a:rPr lang="en-GB" sz="2400" u="sng" kern="0" dirty="0">
                <a:solidFill>
                  <a:srgbClr val="0070C0"/>
                </a:solidFill>
              </a:rPr>
              <a:t>Alan W P </a:t>
            </a:r>
            <a:r>
              <a:rPr lang="en-GB" sz="2400" u="sng" kern="0" dirty="0" smtClean="0">
                <a:solidFill>
                  <a:srgbClr val="0070C0"/>
                </a:solidFill>
              </a:rPr>
              <a:t>Thomson</a:t>
            </a:r>
          </a:p>
          <a:p>
            <a:pPr algn="l"/>
            <a:endParaRPr lang="en-GB" altLang="en-US" sz="2400" kern="0" baseline="30000" dirty="0">
              <a:solidFill>
                <a:srgbClr val="0070C0"/>
              </a:solidFill>
            </a:endParaRPr>
          </a:p>
          <a:p>
            <a:pPr algn="l"/>
            <a:r>
              <a:rPr lang="en-GB" altLang="en-US" sz="2400" kern="0" dirty="0" smtClean="0">
                <a:solidFill>
                  <a:srgbClr val="0070C0"/>
                </a:solidFill>
              </a:rPr>
              <a:t>British Geological Survey, Edinburgh, </a:t>
            </a:r>
            <a:r>
              <a:rPr lang="en-GB" altLang="en-US" sz="2400" kern="0" dirty="0" smtClean="0">
                <a:solidFill>
                  <a:srgbClr val="0070C0"/>
                </a:solidFill>
              </a:rPr>
              <a:t>UK</a:t>
            </a:r>
          </a:p>
          <a:p>
            <a:pPr algn="l"/>
            <a:endParaRPr lang="en-GB" altLang="en-US" sz="2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23934"/>
            <a:ext cx="4889500" cy="5165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60" y="1574799"/>
            <a:ext cx="4845288" cy="511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95949"/>
            <a:ext cx="10585176" cy="1143000"/>
          </a:xfrm>
        </p:spPr>
        <p:txBody>
          <a:bodyPr/>
          <a:lstStyle/>
          <a:p>
            <a:r>
              <a:rPr lang="en-GB" dirty="0" smtClean="0"/>
              <a:t>Uniform 1 V/km Electric Field: North and East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19736" y="2296964"/>
            <a:ext cx="156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 |PSP| = 65.2V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192344" y="2296964"/>
            <a:ext cx="144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 |PSP| = 45.0 V</a:t>
            </a:r>
            <a:endParaRPr lang="en-GB" dirty="0"/>
          </a:p>
        </p:txBody>
      </p:sp>
      <p:sp>
        <p:nvSpPr>
          <p:cNvPr id="3" name="Down Arrow 2"/>
          <p:cNvSpPr/>
          <p:nvPr/>
        </p:nvSpPr>
        <p:spPr bwMode="auto">
          <a:xfrm rot="-10800000">
            <a:off x="4295800" y="3140969"/>
            <a:ext cx="504056" cy="93610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-5400000">
            <a:off x="9757403" y="3068960"/>
            <a:ext cx="504056" cy="93610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6" y="188640"/>
            <a:ext cx="9601200" cy="1143000"/>
          </a:xfrm>
        </p:spPr>
        <p:txBody>
          <a:bodyPr/>
          <a:lstStyle/>
          <a:p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March 1989 Storm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95515" y="1197735"/>
            <a:ext cx="21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 |PSP| = 62.40V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552" y="414486"/>
            <a:ext cx="5495925" cy="603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51" y="3672428"/>
            <a:ext cx="5160640" cy="283746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99457" y="4032468"/>
            <a:ext cx="4824535" cy="48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Scotland: 55V at 1989-03-13 21:47:00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4" y="1052736"/>
            <a:ext cx="5232648" cy="261002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57" y="1360488"/>
            <a:ext cx="4824535" cy="4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/>
              <a:t>UK: 57V at 1989-03-13 21:47:00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665763" y="722850"/>
            <a:ext cx="2378704" cy="4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/>
              <a:t>1989-03-13 21:47:00</a:t>
            </a:r>
          </a:p>
        </p:txBody>
      </p:sp>
    </p:spTree>
    <p:extLst>
      <p:ext uri="{BB962C8B-B14F-4D97-AF65-F5344CB8AC3E}">
        <p14:creationId xmlns:p14="http://schemas.microsoft.com/office/powerpoint/2010/main" val="1196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48" y="120945"/>
            <a:ext cx="9361040" cy="1143000"/>
          </a:xfrm>
        </p:spPr>
        <p:txBody>
          <a:bodyPr/>
          <a:lstStyle/>
          <a:p>
            <a:r>
              <a:rPr lang="en-GB" dirty="0" smtClean="0"/>
              <a:t>Single Pipe: E-field and PSP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686" t="2133" r="2265" b="396"/>
          <a:stretch/>
        </p:blipFill>
        <p:spPr>
          <a:xfrm>
            <a:off x="6236677" y="1914982"/>
            <a:ext cx="3878450" cy="465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1620" y="3657601"/>
            <a:ext cx="189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Min = -</a:t>
            </a:r>
            <a:r>
              <a:rPr lang="en-GB" sz="2000" dirty="0" smtClean="0">
                <a:latin typeface="+mn-lt"/>
              </a:rPr>
              <a:t>55.21 V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Max = </a:t>
            </a:r>
            <a:r>
              <a:rPr lang="en-GB" sz="2000" dirty="0" smtClean="0">
                <a:latin typeface="+mn-lt"/>
              </a:rPr>
              <a:t> 51.25 </a:t>
            </a:r>
            <a:r>
              <a:rPr lang="en-GB" sz="2000" dirty="0">
                <a:latin typeface="+mn-lt"/>
              </a:rPr>
              <a:t>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193" b="1911"/>
          <a:stretch/>
        </p:blipFill>
        <p:spPr>
          <a:xfrm>
            <a:off x="1807178" y="1623147"/>
            <a:ext cx="4359160" cy="49183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64" y="1124744"/>
            <a:ext cx="11233248" cy="3384550"/>
          </a:xfrm>
        </p:spPr>
        <p:txBody>
          <a:bodyPr/>
          <a:lstStyle/>
          <a:p>
            <a:r>
              <a:rPr lang="en-GB" dirty="0" smtClean="0"/>
              <a:t>E-field and PSP </a:t>
            </a:r>
            <a:r>
              <a:rPr lang="en-GB" dirty="0"/>
              <a:t>s</a:t>
            </a:r>
            <a:r>
              <a:rPr lang="en-GB" dirty="0" smtClean="0"/>
              <a:t>napshot during the 13</a:t>
            </a:r>
            <a:r>
              <a:rPr lang="en-GB" baseline="30000" dirty="0" smtClean="0"/>
              <a:t>th</a:t>
            </a:r>
            <a:r>
              <a:rPr lang="en-GB" dirty="0" smtClean="0"/>
              <a:t> March 1989 storm </a:t>
            </a:r>
            <a:r>
              <a:rPr lang="en-GB" dirty="0"/>
              <a:t>@</a:t>
            </a:r>
            <a:r>
              <a:rPr lang="en-GB" dirty="0" smtClean="0"/>
              <a:t> 21:46UT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" y="168702"/>
            <a:ext cx="9612560" cy="1143000"/>
          </a:xfrm>
        </p:spPr>
        <p:txBody>
          <a:bodyPr/>
          <a:lstStyle/>
          <a:p>
            <a:r>
              <a:rPr lang="en-GB" dirty="0" smtClean="0"/>
              <a:t>Single Pipe: </a:t>
            </a:r>
            <a:r>
              <a:rPr lang="en-GB" dirty="0"/>
              <a:t>E-field </a:t>
            </a:r>
            <a:r>
              <a:rPr lang="en-GB" dirty="0" smtClean="0"/>
              <a:t>and PSP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55" y="1628800"/>
            <a:ext cx="7833904" cy="3384550"/>
          </a:xfrm>
        </p:spPr>
        <p:txBody>
          <a:bodyPr/>
          <a:lstStyle/>
          <a:p>
            <a:r>
              <a:rPr lang="en-GB" dirty="0" smtClean="0"/>
              <a:t>E-field and PSP snapshot </a:t>
            </a:r>
            <a:r>
              <a:rPr lang="en-GB" dirty="0"/>
              <a:t>during the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March </a:t>
            </a:r>
            <a:r>
              <a:rPr lang="en-GB" dirty="0"/>
              <a:t>1989 storm </a:t>
            </a:r>
            <a:r>
              <a:rPr lang="en-GB" dirty="0" smtClean="0"/>
              <a:t>@ 21:46UT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27" r="4997"/>
          <a:stretch/>
        </p:blipFill>
        <p:spPr>
          <a:xfrm>
            <a:off x="5836075" y="2661299"/>
            <a:ext cx="5268347" cy="3720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700" r="4281"/>
          <a:stretch/>
        </p:blipFill>
        <p:spPr>
          <a:xfrm>
            <a:off x="579491" y="2545511"/>
            <a:ext cx="5256584" cy="3835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6200" y="5293892"/>
            <a:ext cx="2148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Min = -28.47 V</a:t>
            </a:r>
          </a:p>
          <a:p>
            <a:r>
              <a:rPr lang="en-GB" sz="2000" dirty="0">
                <a:latin typeface="+mn-lt"/>
              </a:rPr>
              <a:t>Max = 32.37 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577" y="24227"/>
            <a:ext cx="3444087" cy="27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‘Halloween Storm’ of 29-31 October 2003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13284"/>
            <a:ext cx="6015205" cy="451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11" y="1413284"/>
            <a:ext cx="6047994" cy="453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480" y="14132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Maximum PSP (V)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446" y="1412776"/>
            <a:ext cx="384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Check: Mean PSP = 0V 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07625"/>
            <a:ext cx="5478451" cy="57266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72464" y="3380942"/>
            <a:ext cx="20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PSP at time of max PSP in network</a:t>
            </a:r>
            <a:endParaRPr lang="en-GB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856640" cy="1325563"/>
          </a:xfrm>
        </p:spPr>
        <p:txBody>
          <a:bodyPr/>
          <a:lstStyle/>
          <a:p>
            <a:r>
              <a:rPr lang="en-GB" dirty="0" smtClean="0"/>
              <a:t>Comparison: 29</a:t>
            </a:r>
            <a:r>
              <a:rPr lang="en-GB" baseline="30000" dirty="0" smtClean="0"/>
              <a:t>th</a:t>
            </a:r>
            <a:r>
              <a:rPr lang="en-GB" dirty="0" smtClean="0"/>
              <a:t> October 2003 &amp; 13</a:t>
            </a:r>
            <a:r>
              <a:rPr lang="en-GB" baseline="30000" dirty="0" smtClean="0"/>
              <a:t>th</a:t>
            </a:r>
            <a:r>
              <a:rPr lang="en-GB" dirty="0" smtClean="0"/>
              <a:t> March 1989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6504"/>
            <a:ext cx="4291989" cy="48675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63552" y="2900986"/>
            <a:ext cx="7439645" cy="1101080"/>
            <a:chOff x="2063552" y="2900986"/>
            <a:chExt cx="7439645" cy="1101080"/>
          </a:xfrm>
        </p:grpSpPr>
        <p:sp>
          <p:nvSpPr>
            <p:cNvPr id="5" name="Oval 4"/>
            <p:cNvSpPr/>
            <p:nvPr/>
          </p:nvSpPr>
          <p:spPr bwMode="auto">
            <a:xfrm>
              <a:off x="2063552" y="2900986"/>
              <a:ext cx="2376264" cy="108012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126933" y="2921946"/>
              <a:ext cx="2376264" cy="108012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>
              <a:stCxn id="5" idx="6"/>
              <a:endCxn id="10" idx="2"/>
            </p:cNvCxnSpPr>
            <p:nvPr/>
          </p:nvCxnSpPr>
          <p:spPr bwMode="auto">
            <a:xfrm>
              <a:off x="4439816" y="3441046"/>
              <a:ext cx="2687117" cy="209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847528" y="4002066"/>
            <a:ext cx="8818976" cy="1853478"/>
            <a:chOff x="684221" y="2148588"/>
            <a:chExt cx="8818976" cy="1853478"/>
          </a:xfrm>
        </p:grpSpPr>
        <p:sp>
          <p:nvSpPr>
            <p:cNvPr id="15" name="Oval 14"/>
            <p:cNvSpPr/>
            <p:nvPr/>
          </p:nvSpPr>
          <p:spPr bwMode="auto">
            <a:xfrm>
              <a:off x="684221" y="2148588"/>
              <a:ext cx="3755595" cy="183251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781" y="2148588"/>
              <a:ext cx="3778416" cy="1853478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6"/>
              <a:endCxn id="16" idx="2"/>
            </p:cNvCxnSpPr>
            <p:nvPr/>
          </p:nvCxnSpPr>
          <p:spPr bwMode="auto">
            <a:xfrm>
              <a:off x="4439816" y="3064847"/>
              <a:ext cx="1284965" cy="104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35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9601200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340768"/>
            <a:ext cx="4248472" cy="3384550"/>
          </a:xfrm>
        </p:spPr>
        <p:txBody>
          <a:bodyPr/>
          <a:lstStyle/>
          <a:p>
            <a:r>
              <a:rPr lang="en-GB" sz="2400" dirty="0" smtClean="0"/>
              <a:t>Sensitivity analysis of PSP versus pipe characteristics</a:t>
            </a:r>
          </a:p>
          <a:p>
            <a:pPr lvl="1"/>
            <a:r>
              <a:rPr lang="en-GB" sz="2000" dirty="0" smtClean="0"/>
              <a:t>Diameter, thickness, coating conductance, electrical connectivity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Industry engagement to refine model and build ‘reasonable worst case scenarios’</a:t>
            </a:r>
          </a:p>
          <a:p>
            <a:pPr lvl="1"/>
            <a:r>
              <a:rPr lang="en-GB" sz="2000" dirty="0" smtClean="0"/>
              <a:t>Confirm pipe characteristics and connections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93" b="1911"/>
          <a:stretch/>
        </p:blipFill>
        <p:spPr>
          <a:xfrm>
            <a:off x="4511824" y="15298"/>
            <a:ext cx="3326026" cy="3752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700" r="4281"/>
          <a:stretch/>
        </p:blipFill>
        <p:spPr>
          <a:xfrm>
            <a:off x="7092266" y="3119274"/>
            <a:ext cx="5008260" cy="3654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9937" y="4004494"/>
            <a:ext cx="2262329" cy="5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400" kern="0" dirty="0" smtClean="0"/>
              <a:t>Estimated electric field strength and direction during the 13</a:t>
            </a:r>
            <a:r>
              <a:rPr lang="en-GB" sz="1400" kern="0" baseline="30000" dirty="0" smtClean="0"/>
              <a:t>th</a:t>
            </a:r>
            <a:r>
              <a:rPr lang="en-GB" sz="1400" kern="0" dirty="0" smtClean="0"/>
              <a:t> March 1989 storm at 21:46UT</a:t>
            </a:r>
            <a:endParaRPr lang="en-GB" sz="1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198008"/>
            <a:ext cx="3218724" cy="16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9601200" cy="1143000"/>
          </a:xfrm>
        </p:spPr>
        <p:txBody>
          <a:bodyPr/>
          <a:lstStyle/>
          <a:p>
            <a:r>
              <a:rPr lang="en-GB" dirty="0" smtClean="0"/>
              <a:t>Pipeline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53" y="836712"/>
            <a:ext cx="7272726" cy="3384550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GB" sz="1800" dirty="0">
                <a:solidFill>
                  <a:srgbClr val="000000"/>
                </a:solidFill>
              </a:rPr>
              <a:t>Gas </a:t>
            </a:r>
            <a:r>
              <a:rPr lang="en-GB" sz="1800" dirty="0" smtClean="0">
                <a:solidFill>
                  <a:srgbClr val="000000"/>
                </a:solidFill>
              </a:rPr>
              <a:t>transmission/distribution </a:t>
            </a:r>
            <a:r>
              <a:rPr lang="en-GB" sz="1800" dirty="0">
                <a:solidFill>
                  <a:srgbClr val="000000"/>
                </a:solidFill>
              </a:rPr>
              <a:t>pipelines </a:t>
            </a:r>
            <a:r>
              <a:rPr lang="en-GB" sz="1800" dirty="0" smtClean="0">
                <a:solidFill>
                  <a:srgbClr val="000000"/>
                </a:solidFill>
              </a:rPr>
              <a:t>usually buried</a:t>
            </a:r>
          </a:p>
          <a:p>
            <a:pPr lvl="1">
              <a:buClr>
                <a:srgbClr val="000000"/>
              </a:buClr>
            </a:pPr>
            <a:r>
              <a:rPr lang="en-GB" sz="1600" dirty="0">
                <a:solidFill>
                  <a:srgbClr val="000000"/>
                </a:solidFill>
              </a:rPr>
              <a:t>D</a:t>
            </a:r>
            <a:r>
              <a:rPr lang="en-GB" sz="1600" dirty="0" smtClean="0">
                <a:solidFill>
                  <a:srgbClr val="000000"/>
                </a:solidFill>
              </a:rPr>
              <a:t>iameters </a:t>
            </a:r>
            <a:r>
              <a:rPr lang="en-GB" sz="1600" dirty="0" smtClean="0">
                <a:solidFill>
                  <a:srgbClr val="000000"/>
                </a:solidFill>
              </a:rPr>
              <a:t>between 3 inch (0.076 m) and 60 inch (1.52 m) </a:t>
            </a:r>
            <a:endParaRPr lang="en-GB" sz="1600" dirty="0" smtClean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GB" sz="1600" dirty="0">
                <a:solidFill>
                  <a:srgbClr val="000000"/>
                </a:solidFill>
              </a:rPr>
              <a:t>C</a:t>
            </a:r>
            <a:r>
              <a:rPr lang="en-GB" sz="1600" dirty="0" smtClean="0">
                <a:solidFill>
                  <a:srgbClr val="000000"/>
                </a:solidFill>
              </a:rPr>
              <a:t>arrying </a:t>
            </a:r>
            <a:r>
              <a:rPr lang="en-GB" sz="1600" dirty="0">
                <a:solidFill>
                  <a:srgbClr val="000000"/>
                </a:solidFill>
              </a:rPr>
              <a:t>flammable gases at pressures up to 410 kg/cm</a:t>
            </a:r>
            <a:r>
              <a:rPr lang="en-GB" sz="1600" baseline="30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</a:p>
          <a:p>
            <a:r>
              <a:rPr lang="en-GB" sz="1800" dirty="0"/>
              <a:t>A</a:t>
            </a:r>
            <a:r>
              <a:rPr lang="en-GB" sz="1800" dirty="0" smtClean="0"/>
              <a:t> galvanic </a:t>
            </a:r>
            <a:r>
              <a:rPr lang="en-GB" sz="1800" dirty="0"/>
              <a:t>current </a:t>
            </a:r>
            <a:r>
              <a:rPr lang="en-GB" sz="1800" dirty="0" smtClean="0"/>
              <a:t>circulates between metal </a:t>
            </a:r>
            <a:r>
              <a:rPr lang="en-GB" sz="1800" dirty="0" smtClean="0"/>
              <a:t>pipe and </a:t>
            </a:r>
            <a:r>
              <a:rPr lang="en-GB" sz="1800" dirty="0" smtClean="0"/>
              <a:t>medium</a:t>
            </a:r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epends </a:t>
            </a:r>
            <a:r>
              <a:rPr lang="en-GB" sz="1600" dirty="0"/>
              <a:t>on </a:t>
            </a:r>
            <a:r>
              <a:rPr lang="en-GB" sz="1600" dirty="0" smtClean="0"/>
              <a:t>electrical </a:t>
            </a:r>
            <a:r>
              <a:rPr lang="en-GB" sz="1600" dirty="0"/>
              <a:t>conductivity of the surrounding </a:t>
            </a:r>
            <a:r>
              <a:rPr lang="en-GB" sz="1600" dirty="0" smtClean="0"/>
              <a:t>soil </a:t>
            </a:r>
          </a:p>
          <a:p>
            <a:pPr lvl="1"/>
            <a:r>
              <a:rPr lang="en-GB" sz="1600" dirty="0"/>
              <a:t>M</a:t>
            </a:r>
            <a:r>
              <a:rPr lang="en-GB" sz="1600" dirty="0" smtClean="0"/>
              <a:t>ay </a:t>
            </a:r>
            <a:r>
              <a:rPr lang="en-GB" sz="1600" dirty="0" smtClean="0"/>
              <a:t>cross </a:t>
            </a:r>
            <a:r>
              <a:rPr lang="en-GB" sz="1600" dirty="0"/>
              <a:t>terrains of </a:t>
            </a:r>
            <a:r>
              <a:rPr lang="en-GB" sz="1600" dirty="0" smtClean="0"/>
              <a:t>different conductivity </a:t>
            </a:r>
          </a:p>
          <a:p>
            <a:r>
              <a:rPr lang="en-GB" sz="1800" dirty="0" smtClean="0"/>
              <a:t>Anti-corrosion </a:t>
            </a:r>
            <a:r>
              <a:rPr lang="en-GB" sz="1800" dirty="0" smtClean="0"/>
              <a:t>method #1</a:t>
            </a:r>
            <a:r>
              <a:rPr lang="en-GB" sz="1800" dirty="0" smtClean="0"/>
              <a:t>: Non-corrosive </a:t>
            </a:r>
            <a:r>
              <a:rPr lang="en-GB" sz="1800" dirty="0" smtClean="0"/>
              <a:t>coatings</a:t>
            </a:r>
            <a:endParaRPr lang="en-GB" sz="1800" dirty="0" smtClean="0"/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.g. </a:t>
            </a:r>
            <a:r>
              <a:rPr lang="en-GB" sz="1600" dirty="0"/>
              <a:t>a</a:t>
            </a:r>
            <a:r>
              <a:rPr lang="en-GB" sz="1600" dirty="0" smtClean="0"/>
              <a:t>sphaltic tape</a:t>
            </a:r>
          </a:p>
          <a:p>
            <a:pPr lvl="1"/>
            <a:r>
              <a:rPr lang="en-GB" sz="1600" dirty="0" err="1"/>
              <a:t>D</a:t>
            </a:r>
            <a:r>
              <a:rPr lang="en-GB" sz="1600" dirty="0" err="1" smtClean="0"/>
              <a:t>eficiences</a:t>
            </a:r>
            <a:r>
              <a:rPr lang="en-GB" sz="1600" dirty="0" smtClean="0"/>
              <a:t>, </a:t>
            </a:r>
            <a:r>
              <a:rPr lang="en-GB" sz="1600" dirty="0"/>
              <a:t>incomplete </a:t>
            </a:r>
            <a:r>
              <a:rPr lang="en-GB" sz="1600" dirty="0" smtClean="0"/>
              <a:t>application</a:t>
            </a:r>
            <a:r>
              <a:rPr lang="en-GB" sz="1600" dirty="0"/>
              <a:t>, defects </a:t>
            </a:r>
            <a:r>
              <a:rPr lang="en-GB" sz="1600" dirty="0" smtClean="0"/>
              <a:t>during burial, 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5256584"/>
            <a:ext cx="7503227" cy="1556792"/>
          </a:xfrm>
          <a:prstGeom prst="rect">
            <a:avLst/>
          </a:prstGeom>
        </p:spPr>
      </p:pic>
      <p:pic>
        <p:nvPicPr>
          <p:cNvPr id="5" name="Picture 2" descr="https://upload.wikimedia.org/wikipedia/commons/a/a9/Gas_pipeline_internment_-_geograph.org.uk_-_899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72" y="296947"/>
            <a:ext cx="4070245" cy="30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77672" y="3381041"/>
            <a:ext cx="4089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Rosemary </a:t>
            </a:r>
            <a:r>
              <a:rPr lang="en-GB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Oakeshott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Gas pipeline </a:t>
            </a:r>
            <a:r>
              <a:rPr lang="en-GB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internment</a:t>
            </a:r>
            <a:br>
              <a:rPr lang="en-GB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GB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CC BY-SA 2.0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0153" y="3573016"/>
            <a:ext cx="1188132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1800" kern="0" dirty="0">
                <a:solidFill>
                  <a:srgbClr val="000000"/>
                </a:solidFill>
                <a:latin typeface="Arial"/>
              </a:rPr>
              <a:t>Anti-corrosion 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method #2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sz="1800" kern="0" dirty="0" err="1">
                <a:solidFill>
                  <a:srgbClr val="000000"/>
                </a:solidFill>
                <a:latin typeface="Arial"/>
              </a:rPr>
              <a:t>Cathodic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 protection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1600" kern="0" dirty="0" smtClean="0">
                <a:solidFill>
                  <a:srgbClr val="000000"/>
                </a:solidFill>
                <a:latin typeface="Arial"/>
              </a:rPr>
              <a:t>To avoid </a:t>
            </a:r>
            <a:r>
              <a:rPr lang="en-GB" sz="1600" kern="0" dirty="0">
                <a:solidFill>
                  <a:srgbClr val="000000"/>
                </a:solidFill>
                <a:latin typeface="Arial"/>
              </a:rPr>
              <a:t>anodic current flow from the pipe to the soil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</a:rPr>
              <a:t>the corroding object forms the cathode in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</a:rPr>
              <a:t>galvanic 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cell, the anode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</a:rPr>
              <a:t>being 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a base metal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</a:rPr>
              <a:t>which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</a:rPr>
              <a:t>is sacrificed to keep 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the potential of the metal object negative and at a value below its steady state corrosion potential in the soil burial environment (</a:t>
            </a:r>
            <a:r>
              <a:rPr lang="en-GB" sz="1400" kern="0" dirty="0" err="1">
                <a:solidFill>
                  <a:srgbClr val="000000"/>
                </a:solidFill>
                <a:latin typeface="Arial"/>
              </a:rPr>
              <a:t>Osella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 et al, 1998)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GB" sz="1600" kern="0" dirty="0" smtClean="0">
                <a:solidFill>
                  <a:srgbClr val="000000"/>
                </a:solidFill>
                <a:latin typeface="Arial"/>
              </a:rPr>
              <a:t>ood </a:t>
            </a:r>
            <a:r>
              <a:rPr lang="en-GB" sz="1600" kern="0" dirty="0">
                <a:solidFill>
                  <a:srgbClr val="000000"/>
                </a:solidFill>
                <a:latin typeface="Arial"/>
              </a:rPr>
              <a:t>protection for steel at -0.85 V using a CuSO4/Cu half cell as the soil contact reference (</a:t>
            </a:r>
            <a:r>
              <a:rPr lang="en-GB" sz="1600" kern="0" dirty="0" err="1">
                <a:solidFill>
                  <a:srgbClr val="000000"/>
                </a:solidFill>
                <a:latin typeface="Arial"/>
              </a:rPr>
              <a:t>Feliu</a:t>
            </a:r>
            <a:r>
              <a:rPr lang="en-GB" sz="1600" kern="0" dirty="0">
                <a:solidFill>
                  <a:srgbClr val="000000"/>
                </a:solidFill>
                <a:latin typeface="Arial"/>
              </a:rPr>
              <a:t> and Andrade, 1991)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  <a:buSzPct val="130000"/>
              <a:buFontTx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Arial"/>
              </a:rPr>
              <a:t>This corresponds fairly well to the equilibrium potential of iron in a dilute Fe2+ solution</a:t>
            </a:r>
          </a:p>
        </p:txBody>
      </p:sp>
    </p:spTree>
    <p:extLst>
      <p:ext uri="{BB962C8B-B14F-4D97-AF65-F5344CB8AC3E}">
        <p14:creationId xmlns:p14="http://schemas.microsoft.com/office/powerpoint/2010/main" val="3422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899" r="5044"/>
          <a:stretch/>
        </p:blipFill>
        <p:spPr>
          <a:xfrm>
            <a:off x="6660208" y="364524"/>
            <a:ext cx="4908400" cy="6232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-27384"/>
            <a:ext cx="9601200" cy="1143000"/>
          </a:xfrm>
        </p:spPr>
        <p:txBody>
          <a:bodyPr/>
          <a:lstStyle/>
          <a:p>
            <a:r>
              <a:rPr lang="en-GB" dirty="0" smtClean="0"/>
              <a:t>UK </a:t>
            </a:r>
            <a:r>
              <a:rPr lang="en-GB" dirty="0"/>
              <a:t>P</a:t>
            </a:r>
            <a:r>
              <a:rPr lang="en-GB" dirty="0" smtClean="0"/>
              <a:t>ipeline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054492"/>
            <a:ext cx="6108824" cy="48947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UK has extensive high pressure gas transmission network (run by National Grid Gas plc) 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7,600km of pipelines which transport gas from coastal terminals and storage facilities to exit offtake points (to 8 distribution networks and power stations and large industrial consumers)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Pipelines </a:t>
            </a:r>
            <a:r>
              <a:rPr lang="en-GB" sz="2000" dirty="0"/>
              <a:t>are coated in a low conductance material and maintained at a slightly negative potential in relation to the Earth to minimise corrosion </a:t>
            </a:r>
            <a:r>
              <a:rPr lang="en-GB" sz="2000" dirty="0" smtClean="0"/>
              <a:t>(‘</a:t>
            </a:r>
            <a:r>
              <a:rPr lang="en-GB" sz="2000" dirty="0" err="1" smtClean="0"/>
              <a:t>cathodic</a:t>
            </a:r>
            <a:r>
              <a:rPr lang="en-GB" sz="2000" dirty="0" smtClean="0"/>
              <a:t> protection’)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/>
              <a:t>Space weather takes the pipe-to-soil (PSP) potential into the corrosion regime for the pipe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Pipeline PSP not previously been modelled in UK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Somewhat similar to modelling GIC in a power network but with subtle differences (e.g. continuously earthed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348312" y="6217567"/>
            <a:ext cx="231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National Grid (</a:t>
            </a:r>
            <a:r>
              <a:rPr lang="en-GB" sz="1400" u="sng" dirty="0">
                <a:latin typeface="+mn-lt"/>
                <a:hlinkClick r:id="rId4"/>
              </a:rPr>
              <a:t>CC BY 4.0</a:t>
            </a:r>
            <a:r>
              <a:rPr lang="en-GB" sz="1400" u="sng" dirty="0">
                <a:latin typeface="+mn-lt"/>
              </a:rPr>
              <a:t>)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0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3192"/>
            <a:ext cx="5768267" cy="4245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36602"/>
            <a:ext cx="9601200" cy="114300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268586"/>
            <a:ext cx="5472608" cy="3384550"/>
          </a:xfrm>
        </p:spPr>
        <p:txBody>
          <a:bodyPr/>
          <a:lstStyle/>
          <a:p>
            <a:r>
              <a:rPr lang="en-GB" dirty="0" smtClean="0"/>
              <a:t>Following the method of D. Boteler (GJI, </a:t>
            </a:r>
            <a:r>
              <a:rPr lang="en-GB" dirty="0"/>
              <a:t>193(1), 98-109</a:t>
            </a:r>
            <a:r>
              <a:rPr lang="en-GB" i="1" dirty="0" smtClean="0"/>
              <a:t>, </a:t>
            </a:r>
            <a:r>
              <a:rPr lang="en-GB" dirty="0" smtClean="0"/>
              <a:t>2013)</a:t>
            </a:r>
          </a:p>
          <a:p>
            <a:r>
              <a:rPr lang="en-GB" dirty="0" smtClean="0"/>
              <a:t>Spilt the pipeline up into sections that are short enough that the electric field can be considered constant in each section</a:t>
            </a:r>
          </a:p>
          <a:p>
            <a:r>
              <a:rPr lang="en-GB" dirty="0" smtClean="0"/>
              <a:t>Develop ‘equivalent-pi’ circuit to describe induction in the pipeline</a:t>
            </a:r>
          </a:p>
          <a:p>
            <a:r>
              <a:rPr lang="en-GB" dirty="0" smtClean="0"/>
              <a:t>Combine equivalent-pi circuits for each section into a nodal admittance network</a:t>
            </a:r>
          </a:p>
          <a:p>
            <a:pPr lvl="1"/>
            <a:r>
              <a:rPr lang="en-GB" dirty="0" smtClean="0"/>
              <a:t>Matrix equation involving admittances and current sources</a:t>
            </a:r>
          </a:p>
          <a:p>
            <a:pPr lvl="1"/>
            <a:r>
              <a:rPr lang="en-GB" dirty="0" smtClean="0"/>
              <a:t>Solved for voltages at any node in the pipe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294" t="4842" r="9580" b="67600"/>
          <a:stretch/>
        </p:blipFill>
        <p:spPr>
          <a:xfrm>
            <a:off x="6744072" y="1772817"/>
            <a:ext cx="1613639" cy="32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294" t="4842" r="9580" b="67600"/>
          <a:stretch/>
        </p:blipFill>
        <p:spPr>
          <a:xfrm>
            <a:off x="8373227" y="1772816"/>
            <a:ext cx="1613639" cy="327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294" t="4842" r="9580" b="67600"/>
          <a:stretch/>
        </p:blipFill>
        <p:spPr>
          <a:xfrm>
            <a:off x="10022852" y="1772816"/>
            <a:ext cx="1613639" cy="327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0811" y="17728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Pipe segment </a:t>
            </a:r>
            <a:r>
              <a:rPr lang="en-GB" sz="1400" i="1" dirty="0" smtClean="0">
                <a:latin typeface="+mn-lt"/>
              </a:rPr>
              <a:t>A</a:t>
            </a:r>
            <a:endParaRPr lang="en-GB" sz="140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9718" y="178624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Pipe segment </a:t>
            </a:r>
            <a:r>
              <a:rPr lang="en-GB" sz="1400" i="1" dirty="0">
                <a:latin typeface="+mn-lt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4841" y="1782717"/>
            <a:ext cx="158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Pipe segment </a:t>
            </a:r>
            <a:r>
              <a:rPr lang="en-GB" sz="1400" i="1" dirty="0">
                <a:latin typeface="+mn-lt"/>
              </a:rPr>
              <a:t>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10347" y="404664"/>
            <a:ext cx="5102277" cy="1170119"/>
            <a:chOff x="6672064" y="602697"/>
            <a:chExt cx="5102277" cy="11701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2064" y="626510"/>
              <a:ext cx="666750" cy="571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5885" y="626510"/>
              <a:ext cx="1228725" cy="571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74066" y="602697"/>
              <a:ext cx="2200275" cy="619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58699" y="1193646"/>
              <a:ext cx="1963082" cy="579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3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28" y="151018"/>
            <a:ext cx="10515600" cy="1325563"/>
          </a:xfrm>
        </p:spPr>
        <p:txBody>
          <a:bodyPr/>
          <a:lstStyle/>
          <a:p>
            <a:r>
              <a:rPr lang="en-GB" dirty="0" smtClean="0"/>
              <a:t>Benchmark Test Network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556792"/>
            <a:ext cx="6190487" cy="38476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0501" y="1556792"/>
            <a:ext cx="5590155" cy="3384550"/>
          </a:xfrm>
        </p:spPr>
        <p:txBody>
          <a:bodyPr/>
          <a:lstStyle/>
          <a:p>
            <a:r>
              <a:rPr lang="en-GB" dirty="0" smtClean="0"/>
              <a:t>Main pipeline (thicker line):</a:t>
            </a:r>
          </a:p>
          <a:p>
            <a:pPr lvl="1"/>
            <a:r>
              <a:rPr lang="en-GB" dirty="0" smtClean="0"/>
              <a:t>Pipe diameter = 30 inches (762mm)</a:t>
            </a:r>
          </a:p>
          <a:p>
            <a:pPr lvl="1"/>
            <a:r>
              <a:rPr lang="en-GB" dirty="0" smtClean="0"/>
              <a:t>Wall thickness = 15.6mm</a:t>
            </a:r>
          </a:p>
          <a:p>
            <a:r>
              <a:rPr lang="en-GB" dirty="0" smtClean="0"/>
              <a:t>Branch lines</a:t>
            </a:r>
          </a:p>
          <a:p>
            <a:pPr lvl="1"/>
            <a:r>
              <a:rPr lang="en-GB" dirty="0" smtClean="0"/>
              <a:t>Pipe diameter = 15 inches (381mm)</a:t>
            </a:r>
          </a:p>
          <a:p>
            <a:pPr lvl="1"/>
            <a:r>
              <a:rPr lang="en-GB" dirty="0" smtClean="0"/>
              <a:t>Wall thickness = 10mm</a:t>
            </a:r>
          </a:p>
          <a:p>
            <a:r>
              <a:rPr lang="en-GB" dirty="0" smtClean="0"/>
              <a:t>Pipeline steel resistivity assumed at 0.18x10</a:t>
            </a:r>
            <a:r>
              <a:rPr lang="en-GB" baseline="30000" dirty="0" smtClean="0"/>
              <a:t>-3</a:t>
            </a:r>
            <a:r>
              <a:rPr lang="en-GB" dirty="0" smtClean="0"/>
              <a:t> </a:t>
            </a:r>
            <a:r>
              <a:rPr lang="el-GR" dirty="0" smtClean="0"/>
              <a:t>Ω</a:t>
            </a:r>
            <a:r>
              <a:rPr lang="en-GB" dirty="0" smtClean="0"/>
              <a:t>m  (standard value)</a:t>
            </a:r>
          </a:p>
          <a:p>
            <a:r>
              <a:rPr lang="en-GB" dirty="0" smtClean="0"/>
              <a:t>Coating conductance assumed at 5x10</a:t>
            </a:r>
            <a:r>
              <a:rPr lang="en-GB" baseline="30000" dirty="0" smtClean="0"/>
              <a:t>-6</a:t>
            </a:r>
            <a:r>
              <a:rPr lang="en-GB" dirty="0" smtClean="0"/>
              <a:t> Sm</a:t>
            </a:r>
            <a:r>
              <a:rPr lang="en-GB" baseline="30000" dirty="0" smtClean="0"/>
              <a:t>-2   </a:t>
            </a:r>
            <a:r>
              <a:rPr lang="en-GB" dirty="0" smtClean="0"/>
              <a:t>(typical modern value)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67408" y="5805264"/>
            <a:ext cx="49685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11624" y="60212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~300 km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5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60350"/>
            <a:ext cx="10224441" cy="1143000"/>
          </a:xfrm>
        </p:spPr>
        <p:txBody>
          <a:bodyPr/>
          <a:lstStyle/>
          <a:p>
            <a:r>
              <a:rPr lang="en-GB" dirty="0" smtClean="0"/>
              <a:t>Calculated electrical properties of the pipe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84307" y="1484784"/>
                <a:ext cx="9592213" cy="212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n-lt"/>
                  </a:rPr>
                  <a:t>Series impedance,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 smtClean="0">
                    <a:latin typeface="+mn-lt"/>
                  </a:rPr>
                  <a:t>  </a:t>
                </a:r>
                <a:r>
                  <a:rPr lang="el-GR" dirty="0" smtClean="0">
                    <a:latin typeface="+mn-lt"/>
                  </a:rPr>
                  <a:t>Ω</a:t>
                </a:r>
                <a:r>
                  <a:rPr lang="en-GB" dirty="0" smtClean="0">
                    <a:latin typeface="+mn-lt"/>
                  </a:rPr>
                  <a:t>km</a:t>
                </a:r>
                <a:r>
                  <a:rPr lang="en-GB" baseline="30000" dirty="0" smtClean="0">
                    <a:latin typeface="+mn-lt"/>
                  </a:rPr>
                  <a:t>-1</a:t>
                </a:r>
                <a:r>
                  <a:rPr lang="en-GB" dirty="0" smtClean="0">
                    <a:latin typeface="+mn-lt"/>
                  </a:rPr>
                  <a:t>, </a:t>
                </a:r>
                <a:endParaRPr lang="en-GB" dirty="0" smtClean="0">
                  <a:latin typeface="+mn-lt"/>
                </a:endParaRPr>
              </a:p>
              <a:p>
                <a:r>
                  <a:rPr lang="en-GB" dirty="0">
                    <a:latin typeface="+mn-lt"/>
                  </a:rPr>
                  <a:t>(</a:t>
                </a:r>
                <a:r>
                  <a:rPr lang="en-GB" dirty="0" smtClean="0">
                    <a:latin typeface="+mn-lt"/>
                  </a:rPr>
                  <a:t>r</a:t>
                </a:r>
                <a:r>
                  <a:rPr lang="en-GB" baseline="-25000" dirty="0" smtClean="0">
                    <a:latin typeface="+mn-lt"/>
                  </a:rPr>
                  <a:t>0</a:t>
                </a:r>
                <a:r>
                  <a:rPr lang="en-GB" dirty="0" smtClean="0">
                    <a:latin typeface="+mn-lt"/>
                  </a:rPr>
                  <a:t> </a:t>
                </a:r>
                <a:r>
                  <a:rPr lang="en-GB" dirty="0" smtClean="0">
                    <a:latin typeface="+mn-lt"/>
                  </a:rPr>
                  <a:t>and r</a:t>
                </a:r>
                <a:r>
                  <a:rPr lang="en-GB" baseline="-25000" dirty="0" smtClean="0">
                    <a:latin typeface="+mn-lt"/>
                  </a:rPr>
                  <a:t>1</a:t>
                </a:r>
                <a:r>
                  <a:rPr lang="en-GB" dirty="0" smtClean="0">
                    <a:latin typeface="+mn-lt"/>
                  </a:rPr>
                  <a:t> are outer and inner radius of the pipe</a:t>
                </a:r>
                <a:r>
                  <a:rPr lang="en-GB" dirty="0" smtClean="0">
                    <a:latin typeface="+mn-lt"/>
                  </a:rPr>
                  <a:t>, rho=resistivity)</a:t>
                </a:r>
                <a:endParaRPr lang="en-GB" dirty="0" smtClean="0">
                  <a:latin typeface="+mn-lt"/>
                </a:endParaRPr>
              </a:p>
              <a:p>
                <a:endParaRPr lang="en-GB" dirty="0">
                  <a:latin typeface="+mn-lt"/>
                </a:endParaRPr>
              </a:p>
              <a:p>
                <a:r>
                  <a:rPr lang="en-GB" dirty="0" smtClean="0">
                    <a:latin typeface="+mn-lt"/>
                  </a:rPr>
                  <a:t>Parallel admittance,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latin typeface="+mn-lt"/>
                  </a:rPr>
                  <a:t> </a:t>
                </a:r>
                <a:r>
                  <a:rPr lang="en-GB" dirty="0" smtClean="0">
                    <a:latin typeface="+mn-lt"/>
                  </a:rPr>
                  <a:t>Skm</a:t>
                </a:r>
                <a:r>
                  <a:rPr lang="en-GB" baseline="30000" dirty="0" smtClean="0">
                    <a:latin typeface="+mn-lt"/>
                  </a:rPr>
                  <a:t>-1</a:t>
                </a:r>
                <a:r>
                  <a:rPr lang="en-GB" dirty="0" smtClean="0">
                    <a:latin typeface="+mn-lt"/>
                  </a:rPr>
                  <a:t>, </a:t>
                </a:r>
              </a:p>
              <a:p>
                <a:r>
                  <a:rPr lang="en-GB" dirty="0">
                    <a:latin typeface="+mn-lt"/>
                  </a:rPr>
                  <a:t>(</a:t>
                </a:r>
                <a:r>
                  <a:rPr lang="en-GB" dirty="0" smtClean="0">
                    <a:latin typeface="+mn-lt"/>
                  </a:rPr>
                  <a:t>C </a:t>
                </a:r>
                <a:r>
                  <a:rPr lang="en-GB" dirty="0" smtClean="0">
                    <a:latin typeface="+mn-lt"/>
                  </a:rPr>
                  <a:t>is </a:t>
                </a:r>
                <a:r>
                  <a:rPr lang="en-GB" dirty="0" smtClean="0">
                    <a:latin typeface="+mn-lt"/>
                  </a:rPr>
                  <a:t>pipe coating conductance)</a:t>
                </a:r>
                <a:endParaRPr lang="en-GB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07" y="1484784"/>
                <a:ext cx="9592213" cy="2125454"/>
              </a:xfrm>
              <a:prstGeom prst="rect">
                <a:avLst/>
              </a:prstGeom>
              <a:blipFill>
                <a:blip r:embed="rId2"/>
                <a:stretch>
                  <a:fillRect t="-287" b="-6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0148" y="3717032"/>
          <a:ext cx="9792395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79">
                  <a:extLst>
                    <a:ext uri="{9D8B030D-6E8A-4147-A177-3AD203B41FA5}">
                      <a16:colId xmlns:a16="http://schemas.microsoft.com/office/drawing/2014/main" val="1687829157"/>
                    </a:ext>
                  </a:extLst>
                </a:gridCol>
                <a:gridCol w="1958479">
                  <a:extLst>
                    <a:ext uri="{9D8B030D-6E8A-4147-A177-3AD203B41FA5}">
                      <a16:colId xmlns:a16="http://schemas.microsoft.com/office/drawing/2014/main" val="3433714707"/>
                    </a:ext>
                  </a:extLst>
                </a:gridCol>
                <a:gridCol w="1958479">
                  <a:extLst>
                    <a:ext uri="{9D8B030D-6E8A-4147-A177-3AD203B41FA5}">
                      <a16:colId xmlns:a16="http://schemas.microsoft.com/office/drawing/2014/main" val="3058207948"/>
                    </a:ext>
                  </a:extLst>
                </a:gridCol>
                <a:gridCol w="1958479">
                  <a:extLst>
                    <a:ext uri="{9D8B030D-6E8A-4147-A177-3AD203B41FA5}">
                      <a16:colId xmlns:a16="http://schemas.microsoft.com/office/drawing/2014/main" val="2788767154"/>
                    </a:ext>
                  </a:extLst>
                </a:gridCol>
                <a:gridCol w="1958479">
                  <a:extLst>
                    <a:ext uri="{9D8B030D-6E8A-4147-A177-3AD203B41FA5}">
                      <a16:colId xmlns:a16="http://schemas.microsoft.com/office/drawing/2014/main" val="292521147"/>
                    </a:ext>
                  </a:extLst>
                </a:gridCol>
              </a:tblGrid>
              <a:tr h="1215694"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Series impedance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Parallel</a:t>
                      </a:r>
                      <a:r>
                        <a:rPr lang="en-GB" sz="2000" b="0" baseline="0" dirty="0" smtClean="0"/>
                        <a:t> admittance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Characteristic impedance (Z</a:t>
                      </a:r>
                      <a:r>
                        <a:rPr lang="en-GB" sz="2000" b="0" baseline="-25000" dirty="0" smtClean="0"/>
                        <a:t>0</a:t>
                      </a:r>
                      <a:r>
                        <a:rPr lang="en-GB" sz="2000" b="0" baseline="0" dirty="0" smtClean="0"/>
                        <a:t>)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Propagation constant</a:t>
                      </a:r>
                      <a:r>
                        <a:rPr lang="en-GB" sz="2000" b="0" baseline="0" dirty="0" smtClean="0"/>
                        <a:t> (</a:t>
                      </a:r>
                      <a:r>
                        <a:rPr lang="el-GR" sz="2000" b="0" baseline="0" dirty="0" smtClean="0"/>
                        <a:t>γ</a:t>
                      </a:r>
                      <a:r>
                        <a:rPr lang="en-GB" sz="2000" b="0" baseline="0" dirty="0" smtClean="0"/>
                        <a:t>)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70547"/>
                  </a:ext>
                </a:extLst>
              </a:tr>
              <a:tr h="616289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Main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0.004921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0.011969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0.641174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0.007675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98585"/>
                  </a:ext>
                </a:extLst>
              </a:tr>
              <a:tr h="616289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Branch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0.015444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0.005985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1.606393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0.009614 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3814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6217297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9776"/>
            <a:ext cx="9601200" cy="1143000"/>
          </a:xfrm>
        </p:spPr>
        <p:txBody>
          <a:bodyPr/>
          <a:lstStyle/>
          <a:p>
            <a:r>
              <a:rPr lang="en-GB" dirty="0" smtClean="0"/>
              <a:t>Sanity Check – PSP in the Test Model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556792"/>
            <a:ext cx="6190487" cy="384760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97849"/>
              </p:ext>
            </p:extLst>
          </p:nvPr>
        </p:nvGraphicFramePr>
        <p:xfrm>
          <a:off x="5735960" y="1398488"/>
          <a:ext cx="6387933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945715272"/>
                    </a:ext>
                  </a:extLst>
                </a:gridCol>
                <a:gridCol w="1356152">
                  <a:extLst>
                    <a:ext uri="{9D8B030D-6E8A-4147-A177-3AD203B41FA5}">
                      <a16:colId xmlns:a16="http://schemas.microsoft.com/office/drawing/2014/main" val="2476858809"/>
                    </a:ext>
                  </a:extLst>
                </a:gridCol>
                <a:gridCol w="1413231">
                  <a:extLst>
                    <a:ext uri="{9D8B030D-6E8A-4147-A177-3AD203B41FA5}">
                      <a16:colId xmlns:a16="http://schemas.microsoft.com/office/drawing/2014/main" val="1614148329"/>
                    </a:ext>
                  </a:extLst>
                </a:gridCol>
                <a:gridCol w="1413231">
                  <a:extLst>
                    <a:ext uri="{9D8B030D-6E8A-4147-A177-3AD203B41FA5}">
                      <a16:colId xmlns:a16="http://schemas.microsoft.com/office/drawing/2014/main" val="2818639285"/>
                    </a:ext>
                  </a:extLst>
                </a:gridCol>
                <a:gridCol w="1413231">
                  <a:extLst>
                    <a:ext uri="{9D8B030D-6E8A-4147-A177-3AD203B41FA5}">
                      <a16:colId xmlns:a16="http://schemas.microsoft.com/office/drawing/2014/main" val="263739629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Node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Nodal Voltage for 1V/km Northward      Electric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field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Nodal</a:t>
                      </a:r>
                      <a:r>
                        <a:rPr lang="en-GB" baseline="0" dirty="0" smtClean="0"/>
                        <a:t> Voltage f</a:t>
                      </a:r>
                      <a:r>
                        <a:rPr lang="en-GB" dirty="0" smtClean="0"/>
                        <a:t>or 1 V/km Eastward</a:t>
                      </a:r>
                      <a:r>
                        <a:rPr lang="en-GB" baseline="0" dirty="0" smtClean="0"/>
                        <a:t>        Electric field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777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D. Boteler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Our Model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D. Boteler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Our Model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6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29.7153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29.715939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-94.2785</a:t>
                      </a:r>
                      <a:endParaRPr lang="en-GB" sz="16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-94.280670 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594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2.8349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2.835069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-98.6361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-98.638225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2.9536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2.953804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-72.3499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-72.351619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01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6.2398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6.239826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-3.5503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-3.550413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69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-23.6659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-23.666313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11.0134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11.014549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5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-23.6570</a:t>
                      </a:r>
                      <a:endParaRPr lang="en-GB" sz="16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-23.657365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33.5395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33.541490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74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-3.6118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-3.611995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45.8548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45.857434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75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36.4017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36.401818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81.0500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 smtClean="0">
                          <a:latin typeface="+mn-lt"/>
                        </a:rPr>
                        <a:t>81.053222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-20.8547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-20.855088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61.9062</a:t>
                      </a:r>
                      <a:endParaRPr lang="en-GB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61.909042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46845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767408" y="5805264"/>
            <a:ext cx="49685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11624" y="60212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~300 km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9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5472608" cy="857250"/>
          </a:xfrm>
        </p:spPr>
        <p:txBody>
          <a:bodyPr/>
          <a:lstStyle/>
          <a:p>
            <a:r>
              <a:rPr lang="en-GB" dirty="0" smtClean="0"/>
              <a:t>Constructing a ‘Real’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698272"/>
            <a:ext cx="6120680" cy="3530928"/>
          </a:xfrm>
        </p:spPr>
        <p:txBody>
          <a:bodyPr/>
          <a:lstStyle/>
          <a:p>
            <a:r>
              <a:rPr lang="en-GB" dirty="0" smtClean="0"/>
              <a:t>National Grid open source data includes shape-files that </a:t>
            </a:r>
            <a:r>
              <a:rPr lang="en-GB" dirty="0"/>
              <a:t>detail the pipeline </a:t>
            </a:r>
            <a:r>
              <a:rPr lang="en-GB" dirty="0" smtClean="0"/>
              <a:t>topology</a:t>
            </a:r>
            <a:endParaRPr lang="en-GB" dirty="0"/>
          </a:p>
          <a:p>
            <a:pPr marL="1025525" lvl="2" indent="-269875"/>
            <a:r>
              <a:rPr lang="en-GB" dirty="0" smtClean="0"/>
              <a:t>Pipe </a:t>
            </a:r>
            <a:r>
              <a:rPr lang="en-GB" dirty="0"/>
              <a:t>name</a:t>
            </a:r>
          </a:p>
          <a:p>
            <a:pPr marL="1025525" lvl="2" indent="-269875"/>
            <a:r>
              <a:rPr lang="en-GB" dirty="0"/>
              <a:t>Diameter</a:t>
            </a:r>
          </a:p>
          <a:p>
            <a:pPr marL="1025525" lvl="2" indent="-269875"/>
            <a:r>
              <a:rPr lang="en-GB" dirty="0"/>
              <a:t>Path of each </a:t>
            </a:r>
            <a:r>
              <a:rPr lang="en-GB" dirty="0" smtClean="0"/>
              <a:t>line</a:t>
            </a:r>
          </a:p>
          <a:p>
            <a:pPr marL="1025525" lvl="2" indent="-269875"/>
            <a:endParaRPr lang="en-GB" dirty="0"/>
          </a:p>
          <a:p>
            <a:r>
              <a:rPr lang="en-GB" dirty="0" smtClean="0"/>
              <a:t>However there is ‘missing’ information</a:t>
            </a:r>
            <a:endParaRPr lang="en-GB" dirty="0"/>
          </a:p>
          <a:p>
            <a:pPr marL="625475" lvl="1" indent="-269875"/>
            <a:r>
              <a:rPr lang="en-GB" dirty="0" smtClean="0"/>
              <a:t>Pipe wall thickness: assumed to be some small % of diameter (currently 2.5%)</a:t>
            </a:r>
            <a:endParaRPr lang="en-GB" dirty="0"/>
          </a:p>
          <a:p>
            <a:pPr marL="625475" lvl="1" indent="-269875"/>
            <a:r>
              <a:rPr lang="en-GB" dirty="0"/>
              <a:t>Pipe resistivity: </a:t>
            </a:r>
            <a:r>
              <a:rPr lang="en-GB" dirty="0" smtClean="0"/>
              <a:t>assume 0.18x10</a:t>
            </a:r>
            <a:r>
              <a:rPr lang="en-GB" baseline="30000" dirty="0" smtClean="0"/>
              <a:t>-3</a:t>
            </a:r>
            <a:r>
              <a:rPr lang="en-GB" dirty="0" smtClean="0"/>
              <a:t> </a:t>
            </a:r>
            <a:r>
              <a:rPr lang="el-GR" dirty="0"/>
              <a:t>Ω</a:t>
            </a:r>
            <a:r>
              <a:rPr lang="en-GB" dirty="0"/>
              <a:t>m</a:t>
            </a:r>
          </a:p>
          <a:p>
            <a:pPr marL="625475" lvl="1" indent="-269875"/>
            <a:r>
              <a:rPr lang="en-GB" dirty="0"/>
              <a:t>Coating conductance: </a:t>
            </a:r>
            <a:r>
              <a:rPr lang="en-GB" dirty="0" smtClean="0"/>
              <a:t>assume 5x10</a:t>
            </a:r>
            <a:r>
              <a:rPr lang="en-GB" baseline="30000" dirty="0" smtClean="0"/>
              <a:t>-6</a:t>
            </a:r>
            <a:r>
              <a:rPr lang="en-GB" dirty="0" smtClean="0"/>
              <a:t> </a:t>
            </a:r>
            <a:r>
              <a:rPr lang="en-GB" dirty="0"/>
              <a:t>Sm</a:t>
            </a:r>
            <a:r>
              <a:rPr lang="en-GB" baseline="30000" dirty="0"/>
              <a:t>-2 </a:t>
            </a:r>
            <a:endParaRPr lang="en-GB" baseline="30000" dirty="0" smtClean="0"/>
          </a:p>
          <a:p>
            <a:pPr marL="625475" lvl="1" indent="-269875"/>
            <a:r>
              <a:rPr lang="en-GB" dirty="0" smtClean="0"/>
              <a:t>Data and assumptions from Boteler (2013)</a:t>
            </a:r>
          </a:p>
          <a:p>
            <a:pPr marL="225425" indent="-269875"/>
            <a:endParaRPr lang="en-GB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03313" y="306664"/>
            <a:ext cx="5049271" cy="6215325"/>
            <a:chOff x="6303313" y="306664"/>
            <a:chExt cx="5049271" cy="6215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2024" y="306664"/>
              <a:ext cx="5040560" cy="62153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03313" y="579595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Coloured by pipe radius (mm)</a:t>
              </a:r>
              <a:endParaRPr lang="en-GB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2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31" r="1499"/>
          <a:stretch/>
        </p:blipFill>
        <p:spPr>
          <a:xfrm>
            <a:off x="504040" y="118995"/>
            <a:ext cx="5375936" cy="64797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427" y="1732226"/>
            <a:ext cx="5003462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 smtClean="0"/>
              <a:t>Stars are line ends (i.e. no obvious connection to next node) and triangles are junctions</a:t>
            </a:r>
          </a:p>
          <a:p>
            <a:endParaRPr lang="en-GB" sz="2600" dirty="0" smtClean="0"/>
          </a:p>
          <a:p>
            <a:r>
              <a:rPr lang="en-GB" sz="2600" dirty="0" smtClean="0"/>
              <a:t>Gap tolerance (i.e. how close nodes need to be to be considered electrically connected) was 6m for this example</a:t>
            </a:r>
          </a:p>
          <a:p>
            <a:endParaRPr lang="en-GB" sz="2600" dirty="0" smtClean="0"/>
          </a:p>
          <a:p>
            <a:r>
              <a:rPr lang="en-GB" sz="2600" dirty="0" smtClean="0"/>
              <a:t>In the network (and matrix inversion)</a:t>
            </a:r>
          </a:p>
          <a:p>
            <a:pPr lvl="1"/>
            <a:r>
              <a:rPr lang="en-GB" sz="2600" dirty="0" smtClean="0"/>
              <a:t>175483 nodes</a:t>
            </a:r>
          </a:p>
          <a:p>
            <a:pPr lvl="1"/>
            <a:r>
              <a:rPr lang="en-GB" sz="2600" dirty="0" smtClean="0"/>
              <a:t>175291 connections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1344" y="512157"/>
            <a:ext cx="286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Coloured by pipe name/ID/section</a:t>
            </a:r>
            <a:endParaRPr lang="en-GB" sz="18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84032" y="411510"/>
            <a:ext cx="547260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Constructing a ‘Real’ Network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0694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W BGSwelsh template 2012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.potx" id="{834BFE2B-5D89-4C4E-BC42-4A9D7A4AF4A3}" vid="{553FB678-B93D-4775-8091-D11F5AE3A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Geomag slides for AHoward Feb2017</Template>
  <TotalTime>1769</TotalTime>
  <Words>992</Words>
  <Application>Microsoft Office PowerPoint</Application>
  <PresentationFormat>Widescreen</PresentationFormat>
  <Paragraphs>179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MS Mincho</vt:lpstr>
      <vt:lpstr>Times New Roman</vt:lpstr>
      <vt:lpstr>1_NEW BGSwelsh template 2012</vt:lpstr>
      <vt:lpstr>Understanding Space Weather Impact on the UK Gas Pipeline Network</vt:lpstr>
      <vt:lpstr>Pipeline Basics</vt:lpstr>
      <vt:lpstr>UK Pipeline Modelling</vt:lpstr>
      <vt:lpstr>Methodology</vt:lpstr>
      <vt:lpstr>Benchmark Test Network</vt:lpstr>
      <vt:lpstr>Calculated electrical properties of the pipe</vt:lpstr>
      <vt:lpstr>Sanity Check – PSP in the Test Model</vt:lpstr>
      <vt:lpstr>Constructing a ‘Real’ Network</vt:lpstr>
      <vt:lpstr>PowerPoint Presentation</vt:lpstr>
      <vt:lpstr>Uniform 1 V/km Electric Field: North and East</vt:lpstr>
      <vt:lpstr>13th March 1989 Storm</vt:lpstr>
      <vt:lpstr>Single Pipe: E-field and PSP</vt:lpstr>
      <vt:lpstr>Single Pipe: E-field and PSP</vt:lpstr>
      <vt:lpstr>‘Halloween Storm’ of 29-31 October 2003</vt:lpstr>
      <vt:lpstr>Comparison: 29th October 2003 &amp; 13th March 1989</vt:lpstr>
      <vt:lpstr>Next Steps</vt:lpstr>
    </vt:vector>
  </TitlesOfParts>
  <Manager>Ian Jackson</Manager>
  <Company>The British Geological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Geomagnetism slides for Andy Howard</dc:title>
  <dc:creator>Beggan, Ciaran D.</dc:creator>
  <cp:lastModifiedBy>Thomson, Alan W.P.</cp:lastModifiedBy>
  <cp:revision>191</cp:revision>
  <cp:lastPrinted>2000-04-13T10:01:09Z</cp:lastPrinted>
  <dcterms:created xsi:type="dcterms:W3CDTF">2017-02-06T12:16:42Z</dcterms:created>
  <dcterms:modified xsi:type="dcterms:W3CDTF">2019-08-29T15:16:42Z</dcterms:modified>
</cp:coreProperties>
</file>