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7600"/>
    <a:srgbClr val="B2B3B2"/>
    <a:srgbClr val="EFA720"/>
    <a:srgbClr val="361C64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1" autoAdjust="0"/>
    <p:restoredTop sz="94803"/>
  </p:normalViewPr>
  <p:slideViewPr>
    <p:cSldViewPr snapToGrid="0" snapToObjects="1">
      <p:cViewPr varScale="1">
        <p:scale>
          <a:sx n="138" d="100"/>
          <a:sy n="138" d="100"/>
        </p:scale>
        <p:origin x="192" y="472"/>
      </p:cViewPr>
      <p:guideLst>
        <p:guide orient="horz" pos="16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1725" y="1547040"/>
            <a:ext cx="3976647" cy="221422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2000" dirty="0"/>
              <a:t>The Influence of Sudden Commencements on the Rate of Change of the Surface Horizontal Magnetic Field in the United Kingdom</a:t>
            </a:r>
            <a:endParaRPr lang="en-GB" sz="2000" baseline="30000" dirty="0">
              <a:latin typeface="Arial" charset="0"/>
              <a:ea typeface="Arial" charset="0"/>
              <a:cs typeface="Arial" charset="0"/>
            </a:endParaRPr>
          </a:p>
          <a:p>
            <a:endParaRPr lang="en-GB" sz="20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2930" y="474462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03 September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3028073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MULLARD SPACE SCIENCE LABORATORY</a:t>
            </a:r>
          </a:p>
        </p:txBody>
      </p:sp>
      <p:sp>
        <p:nvSpPr>
          <p:cNvPr id="12" name="Andy Smith1, Caitriona Jackman1, Michelle Thomsen2, Andrew Coates3,4, Gethyn Lewis3,4">
            <a:extLst>
              <a:ext uri="{FF2B5EF4-FFF2-40B4-BE49-F238E27FC236}">
                <a16:creationId xmlns:a16="http://schemas.microsoft.com/office/drawing/2014/main" id="{D611B41C-155C-AB42-9033-CC21553CFD69}"/>
              </a:ext>
            </a:extLst>
          </p:cNvPr>
          <p:cNvSpPr txBox="1">
            <a:spLocks/>
          </p:cNvSpPr>
          <p:nvPr/>
        </p:nvSpPr>
        <p:spPr>
          <a:xfrm>
            <a:off x="136252" y="2899265"/>
            <a:ext cx="3897230" cy="419193"/>
          </a:xfrm>
          <a:prstGeom prst="rect">
            <a:avLst/>
          </a:prstGeom>
        </p:spPr>
        <p:txBody>
          <a:bodyPr/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>
              <a:buNone/>
              <a:defRPr sz="2400"/>
            </a:pPr>
            <a:r>
              <a:rPr lang="en-US" sz="1400" dirty="0">
                <a:solidFill>
                  <a:schemeClr val="tx1"/>
                </a:solidFill>
              </a:rPr>
              <a:t>Andy Smith</a:t>
            </a:r>
            <a:r>
              <a:rPr lang="en-US" sz="1400" baseline="31999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Mervyn Freeman</a:t>
            </a:r>
            <a:r>
              <a:rPr lang="en-US" sz="1400" baseline="31999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, Jonathan Rae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, Colin Forsyth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1 Department of Physics and Astronomy, University of Southampton, Southampton, UK…">
            <a:extLst>
              <a:ext uri="{FF2B5EF4-FFF2-40B4-BE49-F238E27FC236}">
                <a16:creationId xmlns:a16="http://schemas.microsoft.com/office/drawing/2014/main" id="{1BEBD70A-FFE0-7D4A-AAED-F4FB6445AF5F}"/>
              </a:ext>
            </a:extLst>
          </p:cNvPr>
          <p:cNvSpPr txBox="1">
            <a:spLocks/>
          </p:cNvSpPr>
          <p:nvPr/>
        </p:nvSpPr>
        <p:spPr>
          <a:xfrm>
            <a:off x="102930" y="3420899"/>
            <a:ext cx="5140498" cy="782289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285750" indent="-285750" defTabSz="457200" hangingPunct="1">
              <a:spcBef>
                <a:spcPts val="0"/>
              </a:spcBef>
              <a:buSzTx/>
              <a:buFontTx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800" baseline="300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r>
              <a:rPr lang="en-US" sz="8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 Mullard Space Science Laboratory, University College London, Dorking, UK</a:t>
            </a:r>
          </a:p>
          <a:p>
            <a:pPr marL="285750" indent="-285750" defTabSz="457200" hangingPunct="1">
              <a:spcBef>
                <a:spcPts val="0"/>
              </a:spcBef>
              <a:buSzTx/>
              <a:buFontTx/>
              <a:buNone/>
              <a:defRPr sz="1400"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800" baseline="31999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r>
              <a:rPr lang="en-US" sz="8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 British Antarctic Survey, Cambridge, UK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6810FF-690F-0E4F-9B59-06E59AF345AF}"/>
              </a:ext>
            </a:extLst>
          </p:cNvPr>
          <p:cNvSpPr txBox="1"/>
          <p:nvPr/>
        </p:nvSpPr>
        <p:spPr>
          <a:xfrm>
            <a:off x="6934685" y="3744395"/>
            <a:ext cx="2106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Credit: NASA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4DA46-721C-A542-97A0-33F4AA07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89" y="1399104"/>
            <a:ext cx="4690581" cy="2345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9E5EE-A132-204E-BD2A-A5CC327D2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4089400"/>
            <a:ext cx="203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648474-4A9A-0C4B-AB84-95442B90E243}"/>
              </a:ext>
            </a:extLst>
          </p:cNvPr>
          <p:cNvSpPr txBox="1"/>
          <p:nvPr/>
        </p:nvSpPr>
        <p:spPr>
          <a:xfrm>
            <a:off x="101600" y="920944"/>
            <a:ext cx="89260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 of change of the surface magnetic field (R) in the UK is enhanced during SCs.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percentiles of R are largest at the middle station (latitudinally).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small fraction of the largest R is attributable to SCs (&lt; 8%).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than 90% of extreme R occurs within three days of an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SSCs lead to this enhancement, SIs have smaller impacts both initially and in the following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b="1" dirty="0"/>
              <a:t>If you can forecast SCs (e.g. using </a:t>
            </a:r>
            <a:r>
              <a:rPr lang="en-US" b="1" dirty="0" err="1"/>
              <a:t>heliospheric</a:t>
            </a:r>
            <a:r>
              <a:rPr lang="en-US" b="1" dirty="0"/>
              <a:t> tracking from L5, or identified at L1) then you can predict the three day intervals in which the UK is likely to see the largest R.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BB9223C-DCF0-784B-83E9-DAEBB0F8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648474-4A9A-0C4B-AB84-95442B90E243}"/>
              </a:ext>
            </a:extLst>
          </p:cNvPr>
          <p:cNvSpPr txBox="1"/>
          <p:nvPr/>
        </p:nvSpPr>
        <p:spPr>
          <a:xfrm>
            <a:off x="244928" y="920944"/>
            <a:ext cx="8782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research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magnetospheric conditions during observations of large R in the UK?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predict whether a SC is to lead to a geomagnetic storm?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OMNI data often poorly resolves large changes in dynamic pressure that cause SCs.  Can we decompose the signature of a SC to back-calculate the size of the dynamic pressure change?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BB9223C-DCF0-784B-83E9-DAEBB0F8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What’s next?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2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8" name="Rectangle 12">
            <a:extLst>
              <a:ext uri="{FF2B5EF4-FFF2-40B4-BE49-F238E27FC236}">
                <a16:creationId xmlns:a16="http://schemas.microsoft.com/office/drawing/2014/main" id="{6BB9223C-DCF0-784B-83E9-DAEBB0F8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Future collaboration with other WPs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329E4-090F-844C-B967-CBC8C075C01D}"/>
              </a:ext>
            </a:extLst>
          </p:cNvPr>
          <p:cNvSpPr txBox="1"/>
          <p:nvPr/>
        </p:nvSpPr>
        <p:spPr>
          <a:xfrm>
            <a:off x="345496" y="1038602"/>
            <a:ext cx="83643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magnetospheric conditions during observations of large R in the UK?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Will highlight the conditions under which large R is observed, potential collaboration with WP 3.2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predict whether a SC is to lead to a geomagnetic storm?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Will find the variables that best aid this prediction, possible collaboration with WP 3.2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OMNI data often poorly resolves large changes in dynamic pressure that cause SCs.  Can we decompose the signature of a SC to back-calculate the size of the dynamic pressure change?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Potentially of use with historical ground based records, where only ground observations are available, potential collaboration with WP 3.2.2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8" name="Rectangle 12">
            <a:extLst>
              <a:ext uri="{FF2B5EF4-FFF2-40B4-BE49-F238E27FC236}">
                <a16:creationId xmlns:a16="http://schemas.microsoft.com/office/drawing/2014/main" id="{6BB9223C-DCF0-784B-83E9-DAEBB0F8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Upcoming Meetings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9424B-7ABC-2D4D-9766-62763761E9E5}"/>
              </a:ext>
            </a:extLst>
          </p:cNvPr>
          <p:cNvSpPr txBox="1"/>
          <p:nvPr/>
        </p:nvSpPr>
        <p:spPr>
          <a:xfrm>
            <a:off x="179294" y="874973"/>
            <a:ext cx="8785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Machine Learning in </a:t>
            </a:r>
            <a:r>
              <a:rPr lang="en-US" sz="1600" b="1" dirty="0" err="1"/>
              <a:t>Heliophysics</a:t>
            </a:r>
            <a:r>
              <a:rPr lang="en-US" sz="1600" b="1" dirty="0"/>
              <a:t> (16 – 20</a:t>
            </a:r>
            <a:r>
              <a:rPr lang="en-US" sz="1600" b="1" baseline="30000" dirty="0"/>
              <a:t>th</a:t>
            </a:r>
            <a:r>
              <a:rPr lang="en-US" sz="1600" b="1" dirty="0"/>
              <a:t> September 2019):</a:t>
            </a:r>
          </a:p>
          <a:p>
            <a:endParaRPr lang="en-US" sz="1600" dirty="0"/>
          </a:p>
          <a:p>
            <a:r>
              <a:rPr lang="en-US" sz="1600" dirty="0"/>
              <a:t>	Preliminary results for the future re. forecasting large R will be presented [Smith].</a:t>
            </a:r>
          </a:p>
          <a:p>
            <a:endParaRPr lang="en-US" sz="1600" dirty="0"/>
          </a:p>
          <a:p>
            <a:r>
              <a:rPr lang="en-US" sz="1600" b="1" dirty="0"/>
              <a:t>European Space Weather Week (18</a:t>
            </a:r>
            <a:r>
              <a:rPr lang="en-US" sz="1600" b="1" baseline="30000" dirty="0"/>
              <a:t>th</a:t>
            </a:r>
            <a:r>
              <a:rPr lang="en-US" sz="1600" b="1" dirty="0"/>
              <a:t> – 22</a:t>
            </a:r>
            <a:r>
              <a:rPr lang="en-US" sz="1600" b="1" baseline="30000" dirty="0"/>
              <a:t>nd</a:t>
            </a:r>
            <a:r>
              <a:rPr lang="en-US" sz="1600" b="1" dirty="0"/>
              <a:t> November 2019):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	Sudden Commencement study, as well as some of the future work will be presented [Smith, Rae].</a:t>
            </a:r>
          </a:p>
        </p:txBody>
      </p:sp>
    </p:spTree>
    <p:extLst>
      <p:ext uri="{BB962C8B-B14F-4D97-AF65-F5344CB8AC3E}">
        <p14:creationId xmlns:p14="http://schemas.microsoft.com/office/powerpoint/2010/main" val="26676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5496" y="133610"/>
            <a:ext cx="4104000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Aims and Objectives</a:t>
            </a:r>
            <a:endParaRPr lang="en-GB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BB163-62B2-194F-835C-1E55365F3653}"/>
                  </a:ext>
                </a:extLst>
              </p:cNvPr>
              <p:cNvSpPr txBox="1"/>
              <p:nvPr/>
            </p:nvSpPr>
            <p:spPr>
              <a:xfrm>
                <a:off x="94268" y="871476"/>
                <a:ext cx="8964891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WP 1.1 – What is the role of the substorm in generating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 and GIC?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</a:t>
                </a:r>
                <a:r>
                  <a:rPr lang="en-US" dirty="0"/>
                  <a:t>Task 1.1.1 – </a:t>
                </a:r>
                <a:r>
                  <a:rPr lang="en-US" dirty="0" err="1"/>
                  <a:t>Substorms</a:t>
                </a:r>
                <a:r>
                  <a:rPr lang="en-US" dirty="0"/>
                  <a:t>, rapid magnetic variations and GIC:</a:t>
                </a:r>
              </a:p>
              <a:p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	Assess the relative contribution of </a:t>
                </a:r>
                <a:r>
                  <a:rPr lang="en-US" dirty="0" err="1"/>
                  <a:t>substorms</a:t>
                </a:r>
                <a:r>
                  <a:rPr lang="en-US" dirty="0"/>
                  <a:t> to GICS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Decomposing distribution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substorm phase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Extend previous substorm-only analysis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Assess whether </a:t>
                </a:r>
                <a:r>
                  <a:rPr lang="en-US" dirty="0" err="1">
                    <a:solidFill>
                      <a:schemeClr val="tx1"/>
                    </a:solidFill>
                  </a:rPr>
                  <a:t>substorms</a:t>
                </a:r>
                <a:r>
                  <a:rPr lang="en-US" dirty="0">
                    <a:solidFill>
                      <a:schemeClr val="tx1"/>
                    </a:solidFill>
                  </a:rPr>
                  <a:t> are critical for intense GICs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Analyze the relation between the substorm current magnitude,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GICs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BB163-62B2-194F-835C-1E55365F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" y="871476"/>
                <a:ext cx="8964891" cy="3231654"/>
              </a:xfrm>
              <a:prstGeom prst="rect">
                <a:avLst/>
              </a:prstGeom>
              <a:blipFill>
                <a:blip r:embed="rId3"/>
                <a:stretch>
                  <a:fillRect l="-566" t="-117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74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C7EF8-D66B-3346-874E-98988CA429B7}"/>
                  </a:ext>
                </a:extLst>
              </p:cNvPr>
              <p:cNvSpPr txBox="1"/>
              <p:nvPr/>
            </p:nvSpPr>
            <p:spPr>
              <a:xfrm>
                <a:off x="94268" y="871476"/>
                <a:ext cx="896489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WP 1.1 – What is the role of the substorm in generating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GIC?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</a:t>
                </a:r>
                <a:r>
                  <a:rPr lang="en-US" dirty="0"/>
                  <a:t>Task 1.1.1 – </a:t>
                </a:r>
                <a:r>
                  <a:rPr lang="en-US" dirty="0" err="1"/>
                  <a:t>Substorms</a:t>
                </a:r>
                <a:r>
                  <a:rPr lang="en-US" dirty="0"/>
                  <a:t>, rapid magnetic variations and GIC:</a:t>
                </a:r>
              </a:p>
              <a:p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	Assess the relative contribution of </a:t>
                </a:r>
                <a:r>
                  <a:rPr lang="en-US" dirty="0" err="1"/>
                  <a:t>substorms</a:t>
                </a:r>
                <a:r>
                  <a:rPr lang="en-US" dirty="0"/>
                  <a:t> to GICS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Decomposing distribution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by substorm phase [Freeman et al., 2019]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Extend previous substorm-only analysis [Smith et al., 2019, under review]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Assess whether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substorms</a:t>
                </a:r>
                <a:r>
                  <a:rPr lang="en-US" dirty="0">
                    <a:solidFill>
                      <a:srgbClr val="FF0000"/>
                    </a:solidFill>
                  </a:rPr>
                  <a:t> are critical for intense GICs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Analyze the relation between the substorm current magnitude,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GICs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New Investigation: What are the sources of large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C7EF8-D66B-3346-874E-98988CA4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" y="871476"/>
                <a:ext cx="8964891" cy="3785652"/>
              </a:xfrm>
              <a:prstGeom prst="rect">
                <a:avLst/>
              </a:prstGeom>
              <a:blipFill>
                <a:blip r:embed="rId3"/>
                <a:stretch>
                  <a:fillRect l="-566" t="-1003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5496" y="133610"/>
            <a:ext cx="4104000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Aims and Objectives</a:t>
            </a:r>
            <a:endParaRPr lang="en-GB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9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9BDC1-6406-7E40-959F-DBB97E43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31" y="805089"/>
            <a:ext cx="3173999" cy="3889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F02D0E-EA5E-C84A-8359-B9E8ED2919AB}"/>
              </a:ext>
            </a:extLst>
          </p:cNvPr>
          <p:cNvSpPr txBox="1"/>
          <p:nvPr/>
        </p:nvSpPr>
        <p:spPr>
          <a:xfrm>
            <a:off x="6003636" y="4694201"/>
            <a:ext cx="289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Adapted from Freeman et al.,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05AB9-2C3F-104F-A1A0-8E20BD32C06C}"/>
              </a:ext>
            </a:extLst>
          </p:cNvPr>
          <p:cNvSpPr txBox="1"/>
          <p:nvPr/>
        </p:nvSpPr>
        <p:spPr>
          <a:xfrm>
            <a:off x="173255" y="871476"/>
            <a:ext cx="53127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&amp; Motivation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21 years worth of data used (1996 – 2016), from three UK magnetometer stations.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define the rate of change:</a:t>
            </a:r>
          </a:p>
          <a:p>
            <a:endParaRPr lang="en-US" dirty="0"/>
          </a:p>
          <a:p>
            <a:r>
              <a:rPr lang="en-US" sz="1600" dirty="0"/>
              <a:t>From Freeman et al., 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Approximately 50% of large R in the UK are associated with substorm expansion and recovery phases.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Only 21-25% of large R during expansion and recovery phases is attributable to the substorm current wedge.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Therefore we investigate a non-substorm current wedge related source of large R: Sudden Commencements.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6206E-5254-4341-ADD3-6D519BABA4F6}"/>
              </a:ext>
            </a:extLst>
          </p:cNvPr>
          <p:cNvSpPr txBox="1"/>
          <p:nvPr/>
        </p:nvSpPr>
        <p:spPr>
          <a:xfrm>
            <a:off x="8237913" y="856227"/>
            <a:ext cx="523701" cy="338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13157-D64A-B24D-8376-5112A2095D39}"/>
              </a:ext>
            </a:extLst>
          </p:cNvPr>
          <p:cNvSpPr txBox="1"/>
          <p:nvPr/>
        </p:nvSpPr>
        <p:spPr>
          <a:xfrm>
            <a:off x="7858299" y="2395071"/>
            <a:ext cx="52370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99722-A4E4-9C45-8085-AE9CFD1309AF}"/>
              </a:ext>
            </a:extLst>
          </p:cNvPr>
          <p:cNvSpPr txBox="1"/>
          <p:nvPr/>
        </p:nvSpPr>
        <p:spPr>
          <a:xfrm>
            <a:off x="6858001" y="3749429"/>
            <a:ext cx="56526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6DE35F74-8216-AD4A-AADF-23CF94D20AC7}"/>
              </a:ext>
            </a:extLst>
          </p:cNvPr>
          <p:cNvSpPr/>
          <p:nvPr/>
        </p:nvSpPr>
        <p:spPr>
          <a:xfrm>
            <a:off x="8063348" y="1073623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864AFE4A-2523-834F-BC0F-055FFA422B68}"/>
              </a:ext>
            </a:extLst>
          </p:cNvPr>
          <p:cNvSpPr/>
          <p:nvPr/>
        </p:nvSpPr>
        <p:spPr>
          <a:xfrm>
            <a:off x="7675421" y="2613631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64018A0-D3FD-A04D-9661-B652FF86C602}"/>
              </a:ext>
            </a:extLst>
          </p:cNvPr>
          <p:cNvSpPr/>
          <p:nvPr/>
        </p:nvSpPr>
        <p:spPr>
          <a:xfrm>
            <a:off x="7424248" y="3906981"/>
            <a:ext cx="174464" cy="17435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199FAC-BFCE-2841-B52F-62EAF461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724" y="2028041"/>
            <a:ext cx="2867891" cy="5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3A7E2B-1115-6941-938A-1742E4FBB870}"/>
              </a:ext>
            </a:extLst>
          </p:cNvPr>
          <p:cNvSpPr txBox="1"/>
          <p:nvPr/>
        </p:nvSpPr>
        <p:spPr>
          <a:xfrm>
            <a:off x="83410" y="979714"/>
            <a:ext cx="5001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Sudden Commencements (SCs) can cause large R in the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SCs are caused by rapid increases in the strength of magnetopause currents following the impact of a solar wind pressure pulse [Araki, 1977; 1994].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Signature is global, but the magnitude is latitude dependent [Fiori et al., 2014].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SCs may be followed by further magnetospheric activity [</a:t>
            </a:r>
            <a:r>
              <a:rPr lang="en-US" sz="1600" dirty="0" err="1"/>
              <a:t>Chree</a:t>
            </a:r>
            <a:r>
              <a:rPr lang="en-US" sz="1600" dirty="0"/>
              <a:t>, 1925; </a:t>
            </a:r>
            <a:r>
              <a:rPr lang="en-US" sz="1600" dirty="0" err="1"/>
              <a:t>Curto</a:t>
            </a:r>
            <a:r>
              <a:rPr lang="en-US" sz="1600" dirty="0"/>
              <a:t> et al., 2007].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49177FF-B409-E64C-9C55-83EC93CE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87AD1-450E-3A4B-8D2D-016ECEDAE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55"/>
          <a:stretch/>
        </p:blipFill>
        <p:spPr>
          <a:xfrm>
            <a:off x="5217530" y="979714"/>
            <a:ext cx="3926470" cy="3845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FEEC5-7DD4-C64A-921B-54154807AD41}"/>
              </a:ext>
            </a:extLst>
          </p:cNvPr>
          <p:cNvSpPr txBox="1"/>
          <p:nvPr/>
        </p:nvSpPr>
        <p:spPr>
          <a:xfrm>
            <a:off x="6418200" y="4795868"/>
            <a:ext cx="272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Adapted from Fiori et al., 2014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C82185D-5C1F-F943-9668-3CDCF6FC3861}"/>
              </a:ext>
            </a:extLst>
          </p:cNvPr>
          <p:cNvSpPr/>
          <p:nvPr/>
        </p:nvSpPr>
        <p:spPr>
          <a:xfrm>
            <a:off x="5361709" y="1928553"/>
            <a:ext cx="3649287" cy="1546167"/>
          </a:xfrm>
          <a:prstGeom prst="frame">
            <a:avLst>
              <a:gd name="adj1" fmla="val 14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AF0032-DBF4-6A47-88DD-14524190B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0" y="1240764"/>
            <a:ext cx="8931665" cy="3589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0C243-0520-C44B-8E49-1B3FF8FBCA31}"/>
              </a:ext>
            </a:extLst>
          </p:cNvPr>
          <p:cNvSpPr txBox="1"/>
          <p:nvPr/>
        </p:nvSpPr>
        <p:spPr>
          <a:xfrm>
            <a:off x="1019201" y="4747989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Latitude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D4D2B7-5550-024C-8064-EAA88F3A8A9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362351" y="4928847"/>
            <a:ext cx="4901242" cy="3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6E32A4-1732-E74F-8DA3-4FFB26B332E6}"/>
              </a:ext>
            </a:extLst>
          </p:cNvPr>
          <p:cNvSpPr txBox="1"/>
          <p:nvPr/>
        </p:nvSpPr>
        <p:spPr>
          <a:xfrm>
            <a:off x="2566527" y="803855"/>
            <a:ext cx="40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, 99</a:t>
            </a:r>
            <a:r>
              <a:rPr lang="en-US" baseline="30000" dirty="0"/>
              <a:t>th</a:t>
            </a:r>
            <a:r>
              <a:rPr lang="en-US" dirty="0"/>
              <a:t> and 99.97</a:t>
            </a:r>
            <a:r>
              <a:rPr lang="en-US" baseline="30000" dirty="0"/>
              <a:t>th</a:t>
            </a:r>
            <a:r>
              <a:rPr lang="en-US" dirty="0"/>
              <a:t> percentiles marked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C30CA-71F5-8B43-B78C-95A1F492853F}"/>
              </a:ext>
            </a:extLst>
          </p:cNvPr>
          <p:cNvSpPr txBox="1"/>
          <p:nvPr/>
        </p:nvSpPr>
        <p:spPr>
          <a:xfrm>
            <a:off x="1851887" y="800358"/>
            <a:ext cx="542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PDFs intersect at around the 90</a:t>
            </a:r>
            <a:r>
              <a:rPr lang="en-US" baseline="30000" dirty="0"/>
              <a:t>th</a:t>
            </a:r>
            <a:r>
              <a:rPr lang="en-US" dirty="0"/>
              <a:t> percentile (~1nTmin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75994-6A2B-474C-A90F-FC65A40468E1}"/>
              </a:ext>
            </a:extLst>
          </p:cNvPr>
          <p:cNvSpPr txBox="1"/>
          <p:nvPr/>
        </p:nvSpPr>
        <p:spPr>
          <a:xfrm>
            <a:off x="1618523" y="785736"/>
            <a:ext cx="58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Percentiles are largest at the middle (ESK) station – Theme 1?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B5C5E87-D1CE-AF45-BA65-541E99B7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0E4405-7B1D-844F-B4B0-86236FFB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92" y="809794"/>
            <a:ext cx="5816420" cy="4276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C32A3-5116-3942-BC77-C7ACA741D1EE}"/>
              </a:ext>
            </a:extLst>
          </p:cNvPr>
          <p:cNvSpPr txBox="1"/>
          <p:nvPr/>
        </p:nvSpPr>
        <p:spPr>
          <a:xfrm>
            <a:off x="49879" y="891599"/>
            <a:ext cx="3175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can evaluate the fraction of R that is attributable to SCs.</a:t>
            </a:r>
          </a:p>
          <a:p>
            <a:endParaRPr lang="en-US" sz="1600" dirty="0"/>
          </a:p>
          <a:p>
            <a:r>
              <a:rPr lang="en-US" sz="1600" dirty="0"/>
              <a:t>May expect that SCs are responsible for a greater fraction of large R at lower latitudes.</a:t>
            </a:r>
          </a:p>
          <a:p>
            <a:endParaRPr lang="en-US" sz="1600" dirty="0"/>
          </a:p>
          <a:p>
            <a:pPr lvl="1"/>
            <a:r>
              <a:rPr lang="en-US" sz="1600" dirty="0"/>
              <a:t>Total data: 11x10</a:t>
            </a:r>
            <a:r>
              <a:rPr lang="en-US" sz="1600" baseline="30000" dirty="0"/>
              <a:t>6</a:t>
            </a:r>
            <a:r>
              <a:rPr lang="en-US" sz="1600" dirty="0"/>
              <a:t> minutes</a:t>
            </a:r>
          </a:p>
          <a:p>
            <a:pPr lvl="1"/>
            <a:r>
              <a:rPr lang="en-US" sz="1600" dirty="0"/>
              <a:t>SCs: 1900 minutes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Overall Fraction = 0.0002%</a:t>
            </a:r>
          </a:p>
          <a:p>
            <a:endParaRPr lang="en-US" sz="1600" dirty="0"/>
          </a:p>
          <a:p>
            <a:r>
              <a:rPr lang="en-US" sz="1600" dirty="0"/>
              <a:t>However, above the very high percentiles this fraction become non-negligible.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D303433-7BAA-D14F-8B08-537A06D9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7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1AA543-E79C-AD4B-97AD-947C7399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5" y="739773"/>
            <a:ext cx="8088287" cy="3370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07D88D-032E-5D42-AF6D-01F27FE1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6" y="739774"/>
            <a:ext cx="8088286" cy="33701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64686C9-2501-234C-8C1B-8C7E5F4EACE4}"/>
              </a:ext>
            </a:extLst>
          </p:cNvPr>
          <p:cNvSpPr txBox="1"/>
          <p:nvPr/>
        </p:nvSpPr>
        <p:spPr>
          <a:xfrm>
            <a:off x="889905" y="4205015"/>
            <a:ext cx="736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90% of data above the 99.97</a:t>
            </a:r>
            <a:r>
              <a:rPr lang="en-US" baseline="30000" dirty="0"/>
              <a:t>th</a:t>
            </a:r>
            <a:r>
              <a:rPr lang="en-US" dirty="0"/>
              <a:t> percentile occurs within three days of a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 &gt; 200 nTmin</a:t>
            </a:r>
            <a:r>
              <a:rPr lang="en-US" baseline="30000" dirty="0"/>
              <a:t>-1</a:t>
            </a:r>
            <a:r>
              <a:rPr lang="en-US" dirty="0"/>
              <a:t> occur within three days of an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92DF4-2659-E44B-897E-8E66D913B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57" y="739775"/>
            <a:ext cx="8088285" cy="3370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458BF-4C56-A34F-BE4F-AF9288210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58" y="739775"/>
            <a:ext cx="8088284" cy="3370118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2D9A0B4C-288A-D94B-A821-3F797034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D284D8-BE1E-6549-A714-6E063AD62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1" t="6999" r="8591" b="2598"/>
          <a:stretch/>
        </p:blipFill>
        <p:spPr>
          <a:xfrm>
            <a:off x="2182091" y="836507"/>
            <a:ext cx="6891251" cy="4306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9301C-5F14-E540-AE71-E5DFA4DD9F40}"/>
              </a:ext>
            </a:extLst>
          </p:cNvPr>
          <p:cNvSpPr txBox="1"/>
          <p:nvPr/>
        </p:nvSpPr>
        <p:spPr>
          <a:xfrm>
            <a:off x="162098" y="1240808"/>
            <a:ext cx="2019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followed by a magnetospheric storm the SC is classified as a Storm Sudden Commencement (SSC).</a:t>
            </a:r>
          </a:p>
          <a:p>
            <a:endParaRPr lang="en-US" dirty="0"/>
          </a:p>
          <a:p>
            <a:r>
              <a:rPr lang="en-US" dirty="0"/>
              <a:t>If not, then it can be classified as a Sudden Impulse (SI)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EAD375E-716A-8246-82A3-62011BAA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96" y="133610"/>
            <a:ext cx="7178504" cy="972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0" tIns="0" rIns="0" bIns="0" numCol="1" spcCol="7200000">
            <a:noAutofit/>
          </a:bodyPr>
          <a:lstStyle/>
          <a:p>
            <a:pPr>
              <a:lnSpc>
                <a:spcPts val="3800"/>
              </a:lnSpc>
            </a:pPr>
            <a:r>
              <a:rPr lang="en-GB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Progress &amp; Outcomes: Sudden Commencements 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4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29461</TotalTime>
  <Words>788</Words>
  <Application>Microsoft Macintosh PowerPoint</Application>
  <PresentationFormat>On-screen Show (16:9)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Smith, Andy</cp:lastModifiedBy>
  <cp:revision>396</cp:revision>
  <dcterms:created xsi:type="dcterms:W3CDTF">2014-08-20T12:29:59Z</dcterms:created>
  <dcterms:modified xsi:type="dcterms:W3CDTF">2019-09-03T08:31:24Z</dcterms:modified>
</cp:coreProperties>
</file>