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handoutMasterIdLst>
    <p:handoutMasterId r:id="rId13"/>
  </p:handoutMasterIdLst>
  <p:sldIdLst>
    <p:sldId id="286" r:id="rId3"/>
    <p:sldId id="290" r:id="rId4"/>
    <p:sldId id="291" r:id="rId5"/>
    <p:sldId id="292" r:id="rId6"/>
    <p:sldId id="293" r:id="rId7"/>
    <p:sldId id="296" r:id="rId8"/>
    <p:sldId id="295" r:id="rId9"/>
    <p:sldId id="288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Hapgood" initials="MAH" lastIdx="1" clrIdx="0">
    <p:extLst>
      <p:ext uri="{19B8F6BF-5375-455C-9EA6-DF929625EA0E}">
        <p15:presenceInfo xmlns:p15="http://schemas.microsoft.com/office/powerpoint/2012/main" userId="Mike Hapg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BE600"/>
    <a:srgbClr val="F92BCD"/>
    <a:srgbClr val="F0EA00"/>
    <a:srgbClr val="FFFF8B"/>
    <a:srgbClr val="FF9900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84555" autoAdjust="0"/>
  </p:normalViewPr>
  <p:slideViewPr>
    <p:cSldViewPr snapToGrid="0">
      <p:cViewPr varScale="1">
        <p:scale>
          <a:sx n="58" d="100"/>
          <a:sy n="58" d="100"/>
        </p:scale>
        <p:origin x="7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CC56-5F89-4700-B211-6070131D4FA5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11E3-F010-48F8-AB7D-242F7A8F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8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7C07-6290-4FC3-925E-27C2066D1A4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051AD-B794-4F05-9952-CB5D1F17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6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I’ve used</a:t>
            </a:r>
            <a:r>
              <a:rPr lang="en-GB" baseline="0" dirty="0" smtClean="0"/>
              <a:t> the RAL Space template because I just adapted from my September 2018 SWIGS meeting slides, please change as needed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051AD-B794-4F05-9952-CB5D1F17D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1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051AD-B794-4F05-9952-CB5D1F17D7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5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051AD-B794-4F05-9952-CB5D1F17D7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0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051AD-B794-4F05-9952-CB5D1F17D7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1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60879" y="1414982"/>
            <a:ext cx="8223803" cy="555477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GB" dirty="0" smtClean="0"/>
              <a:t>Insert name here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79" y="1970459"/>
            <a:ext cx="8223803" cy="427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00206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Insert job title</a:t>
            </a:r>
            <a:endParaRPr lang="en-GB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60879" y="2397749"/>
            <a:ext cx="5872163" cy="493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 smtClean="0"/>
              <a:t>Insert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96882" y="6441310"/>
            <a:ext cx="1350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 smtClean="0"/>
              <a:t>© 2019 RAL Space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59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5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3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6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8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9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9" y="169689"/>
            <a:ext cx="5549727" cy="5065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GB" dirty="0" smtClean="0"/>
              <a:t>Insert heading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18533"/>
            <a:ext cx="7490254" cy="435133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800" baseline="0">
                <a:solidFill>
                  <a:srgbClr val="002060"/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2pPr>
            <a:lvl3pPr marL="1257269" indent="-342891"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3pPr>
            <a:lvl4pPr marL="1371566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498" indent="-285744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First level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1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46648"/>
            <a:ext cx="7886700" cy="508815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38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4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4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8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8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7"/>
          <a:stretch/>
        </p:blipFill>
        <p:spPr>
          <a:xfrm>
            <a:off x="-57704" y="427485"/>
            <a:ext cx="9243649" cy="651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05" y="173856"/>
            <a:ext cx="2068027" cy="449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99" y="173856"/>
            <a:ext cx="1440000" cy="4444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00FA-6DE6-4B83-84D2-3DF8FC41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5A3E-D6E0-48CA-B560-00AA183B640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82B7-BCAF-4E36-A06A-5853F3328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1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653" y="2614517"/>
            <a:ext cx="7017778" cy="555477"/>
          </a:xfrm>
        </p:spPr>
        <p:txBody>
          <a:bodyPr/>
          <a:lstStyle/>
          <a:p>
            <a:pPr algn="ctr"/>
            <a:r>
              <a:rPr lang="en-GB" dirty="0" smtClean="0"/>
              <a:t>The </a:t>
            </a:r>
            <a:r>
              <a:rPr lang="en-GB" dirty="0"/>
              <a:t>importance of geoelectric </a:t>
            </a:r>
            <a:r>
              <a:rPr lang="en-GB" dirty="0" smtClean="0"/>
              <a:t>fields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69994"/>
            <a:ext cx="7981950" cy="601906"/>
          </a:xfrm>
        </p:spPr>
        <p:txBody>
          <a:bodyPr/>
          <a:lstStyle/>
          <a:p>
            <a:pPr algn="ctr"/>
            <a:r>
              <a:rPr lang="en-GB" dirty="0" smtClean="0"/>
              <a:t>Specifying the natural environment risk for GIC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198" y="146648"/>
            <a:ext cx="7886700" cy="508815"/>
          </a:xfrm>
        </p:spPr>
        <p:txBody>
          <a:bodyPr/>
          <a:lstStyle/>
          <a:p>
            <a:r>
              <a:rPr lang="en-GB" sz="3200" dirty="0" smtClean="0"/>
              <a:t>Three elements of GIC</a:t>
            </a:r>
            <a:endParaRPr lang="en-GB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2507" y="4664095"/>
            <a:ext cx="5805197" cy="1887969"/>
            <a:chOff x="561146" y="1754911"/>
            <a:chExt cx="7527201" cy="40362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46" y="1754911"/>
              <a:ext cx="7527200" cy="221672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1147" y="3971636"/>
              <a:ext cx="7527200" cy="1819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47404" y="1137924"/>
            <a:ext cx="5490253" cy="2274007"/>
            <a:chOff x="3637087" y="975377"/>
            <a:chExt cx="7178490" cy="3032009"/>
          </a:xfrm>
        </p:grpSpPr>
        <p:grpSp>
          <p:nvGrpSpPr>
            <p:cNvPr id="23" name="Group 22"/>
            <p:cNvGrpSpPr/>
            <p:nvPr/>
          </p:nvGrpSpPr>
          <p:grpSpPr>
            <a:xfrm>
              <a:off x="3637087" y="975377"/>
              <a:ext cx="2587988" cy="2108465"/>
              <a:chOff x="2851763" y="975377"/>
              <a:chExt cx="2587988" cy="210846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1763" y="975377"/>
                <a:ext cx="2587988" cy="2108465"/>
              </a:xfrm>
              <a:prstGeom prst="rect">
                <a:avLst/>
              </a:prstGeom>
            </p:spPr>
          </p:pic>
          <p:sp>
            <p:nvSpPr>
              <p:cNvPr id="18" name="Down Arrow 17"/>
              <p:cNvSpPr/>
              <p:nvPr/>
            </p:nvSpPr>
            <p:spPr>
              <a:xfrm>
                <a:off x="3933321" y="1274616"/>
                <a:ext cx="424873" cy="1209647"/>
              </a:xfrm>
              <a:prstGeom prst="downArrow">
                <a:avLst/>
              </a:prstGeom>
              <a:pattFill prst="narVert">
                <a:fgClr>
                  <a:srgbClr val="BC8FD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225075" y="1052732"/>
              <a:ext cx="4590502" cy="2954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dB/</a:t>
              </a:r>
              <a:r>
                <a:rPr lang="en-GB" sz="2400" dirty="0" err="1" smtClean="0">
                  <a:solidFill>
                    <a:srgbClr val="7030A0"/>
                  </a:solidFill>
                </a:rPr>
                <a:t>dt</a:t>
              </a:r>
              <a:r>
                <a:rPr lang="en-GB" sz="2400" dirty="0" smtClean="0">
                  <a:solidFill>
                    <a:srgbClr val="7030A0"/>
                  </a:solidFill>
                </a:rPr>
                <a:t> from space weather: </a:t>
              </a:r>
              <a:r>
                <a:rPr lang="en-GB" sz="2400" dirty="0" err="1" smtClean="0">
                  <a:solidFill>
                    <a:srgbClr val="7030A0"/>
                  </a:solidFill>
                </a:rPr>
                <a:t>electrojets</a:t>
              </a:r>
              <a:r>
                <a:rPr lang="en-GB" sz="2400" dirty="0" smtClean="0">
                  <a:solidFill>
                    <a:srgbClr val="7030A0"/>
                  </a:solidFill>
                </a:rPr>
                <a:t>, sudden impulses, ring current, pulsations?</a:t>
              </a:r>
            </a:p>
            <a:p>
              <a:endParaRPr lang="en-GB" sz="2400" dirty="0">
                <a:solidFill>
                  <a:srgbClr val="7030A0"/>
                </a:solidFill>
              </a:endParaRPr>
            </a:p>
            <a:p>
              <a:endParaRPr lang="en-GB" dirty="0">
                <a:solidFill>
                  <a:srgbClr val="7030A0"/>
                </a:solidFill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242129" y="5387624"/>
            <a:ext cx="1931069" cy="180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Box 29"/>
          <p:cNvSpPr txBox="1"/>
          <p:nvPr/>
        </p:nvSpPr>
        <p:spPr>
          <a:xfrm>
            <a:off x="6326740" y="4914042"/>
            <a:ext cx="2687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Induced </a:t>
            </a:r>
            <a:r>
              <a:rPr lang="en-GB" sz="2400" dirty="0">
                <a:solidFill>
                  <a:srgbClr val="FF0000"/>
                </a:solidFill>
              </a:rPr>
              <a:t>geoelectric </a:t>
            </a:r>
            <a:r>
              <a:rPr lang="en-GB" sz="2400" dirty="0" smtClean="0">
                <a:solidFill>
                  <a:srgbClr val="FF0000"/>
                </a:solidFill>
              </a:rPr>
              <a:t>fields, deep into conducting Earth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08" name="Group 48"/>
          <p:cNvGrpSpPr>
            <a:grpSpLocks noChangeAspect="1"/>
          </p:cNvGrpSpPr>
          <p:nvPr/>
        </p:nvGrpSpPr>
        <p:grpSpPr bwMode="auto">
          <a:xfrm>
            <a:off x="231350" y="2817863"/>
            <a:ext cx="5907509" cy="1801846"/>
            <a:chOff x="1893" y="1851"/>
            <a:chExt cx="1974" cy="618"/>
          </a:xfrm>
        </p:grpSpPr>
        <p:sp>
          <p:nvSpPr>
            <p:cNvPr id="109" name="AutoShape 47"/>
            <p:cNvSpPr>
              <a:spLocks noChangeAspect="1" noChangeArrowheads="1" noTextEdit="1"/>
            </p:cNvSpPr>
            <p:nvPr/>
          </p:nvSpPr>
          <p:spPr bwMode="auto">
            <a:xfrm>
              <a:off x="1893" y="1851"/>
              <a:ext cx="1974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2551" y="1895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4 h 92"/>
                <a:gd name="T4" fmla="*/ 4 w 91"/>
                <a:gd name="T5" fmla="*/ 0 h 92"/>
                <a:gd name="T6" fmla="*/ 91 w 91"/>
                <a:gd name="T7" fmla="*/ 0 h 92"/>
                <a:gd name="T8" fmla="*/ 91 w 91"/>
                <a:gd name="T9" fmla="*/ 89 h 92"/>
                <a:gd name="T10" fmla="*/ 88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91" y="0"/>
                  </a:lnTo>
                  <a:lnTo>
                    <a:pt x="91" y="89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2551" y="1899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52"/>
            <p:cNvSpPr>
              <a:spLocks noChangeShapeType="1"/>
            </p:cNvSpPr>
            <p:nvPr/>
          </p:nvSpPr>
          <p:spPr bwMode="auto">
            <a:xfrm flipV="1">
              <a:off x="2639" y="1895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53"/>
            <p:cNvSpPr>
              <a:spLocks/>
            </p:cNvSpPr>
            <p:nvPr/>
          </p:nvSpPr>
          <p:spPr bwMode="auto">
            <a:xfrm>
              <a:off x="3735" y="2028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0 w 92"/>
                <a:gd name="T3" fmla="*/ 3 h 92"/>
                <a:gd name="T4" fmla="*/ 4 w 92"/>
                <a:gd name="T5" fmla="*/ 0 h 92"/>
                <a:gd name="T6" fmla="*/ 92 w 92"/>
                <a:gd name="T7" fmla="*/ 0 h 92"/>
                <a:gd name="T8" fmla="*/ 92 w 92"/>
                <a:gd name="T9" fmla="*/ 88 h 92"/>
                <a:gd name="T10" fmla="*/ 88 w 92"/>
                <a:gd name="T11" fmla="*/ 92 h 92"/>
                <a:gd name="T12" fmla="*/ 0 w 9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0" y="92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2" y="0"/>
                  </a:lnTo>
                  <a:lnTo>
                    <a:pt x="92" y="88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Rectangle 54"/>
            <p:cNvSpPr>
              <a:spLocks noChangeArrowheads="1"/>
            </p:cNvSpPr>
            <p:nvPr/>
          </p:nvSpPr>
          <p:spPr bwMode="auto">
            <a:xfrm>
              <a:off x="3735" y="2031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Line 55"/>
            <p:cNvSpPr>
              <a:spLocks noChangeShapeType="1"/>
            </p:cNvSpPr>
            <p:nvPr/>
          </p:nvSpPr>
          <p:spPr bwMode="auto">
            <a:xfrm flipV="1">
              <a:off x="3823" y="202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56"/>
            <p:cNvSpPr>
              <a:spLocks/>
            </p:cNvSpPr>
            <p:nvPr/>
          </p:nvSpPr>
          <p:spPr bwMode="auto">
            <a:xfrm>
              <a:off x="2551" y="2072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3 h 92"/>
                <a:gd name="T4" fmla="*/ 4 w 91"/>
                <a:gd name="T5" fmla="*/ 0 h 92"/>
                <a:gd name="T6" fmla="*/ 91 w 91"/>
                <a:gd name="T7" fmla="*/ 0 h 92"/>
                <a:gd name="T8" fmla="*/ 91 w 91"/>
                <a:gd name="T9" fmla="*/ 88 h 92"/>
                <a:gd name="T10" fmla="*/ 88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1" y="0"/>
                  </a:lnTo>
                  <a:lnTo>
                    <a:pt x="91" y="88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57"/>
            <p:cNvSpPr>
              <a:spLocks noChangeArrowheads="1"/>
            </p:cNvSpPr>
            <p:nvPr/>
          </p:nvSpPr>
          <p:spPr bwMode="auto">
            <a:xfrm>
              <a:off x="2551" y="2075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 flipV="1">
              <a:off x="2639" y="207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59"/>
            <p:cNvSpPr>
              <a:spLocks/>
            </p:cNvSpPr>
            <p:nvPr/>
          </p:nvSpPr>
          <p:spPr bwMode="auto">
            <a:xfrm>
              <a:off x="2288" y="2292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4 h 92"/>
                <a:gd name="T4" fmla="*/ 4 w 91"/>
                <a:gd name="T5" fmla="*/ 0 h 92"/>
                <a:gd name="T6" fmla="*/ 91 w 91"/>
                <a:gd name="T7" fmla="*/ 0 h 92"/>
                <a:gd name="T8" fmla="*/ 91 w 91"/>
                <a:gd name="T9" fmla="*/ 89 h 92"/>
                <a:gd name="T10" fmla="*/ 88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91" y="0"/>
                  </a:lnTo>
                  <a:lnTo>
                    <a:pt x="91" y="89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60"/>
            <p:cNvSpPr>
              <a:spLocks noChangeArrowheads="1"/>
            </p:cNvSpPr>
            <p:nvPr/>
          </p:nvSpPr>
          <p:spPr bwMode="auto">
            <a:xfrm>
              <a:off x="2288" y="2296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Line 61"/>
            <p:cNvSpPr>
              <a:spLocks noChangeShapeType="1"/>
            </p:cNvSpPr>
            <p:nvPr/>
          </p:nvSpPr>
          <p:spPr bwMode="auto">
            <a:xfrm flipV="1">
              <a:off x="2376" y="229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1981" y="2072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3 h 92"/>
                <a:gd name="T4" fmla="*/ 3 w 91"/>
                <a:gd name="T5" fmla="*/ 0 h 92"/>
                <a:gd name="T6" fmla="*/ 91 w 91"/>
                <a:gd name="T7" fmla="*/ 0 h 92"/>
                <a:gd name="T8" fmla="*/ 91 w 91"/>
                <a:gd name="T9" fmla="*/ 88 h 92"/>
                <a:gd name="T10" fmla="*/ 88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91" y="0"/>
                  </a:lnTo>
                  <a:lnTo>
                    <a:pt x="91" y="88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63"/>
            <p:cNvSpPr>
              <a:spLocks noChangeArrowheads="1"/>
            </p:cNvSpPr>
            <p:nvPr/>
          </p:nvSpPr>
          <p:spPr bwMode="auto">
            <a:xfrm>
              <a:off x="1981" y="2075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64"/>
            <p:cNvSpPr>
              <a:spLocks noChangeShapeType="1"/>
            </p:cNvSpPr>
            <p:nvPr/>
          </p:nvSpPr>
          <p:spPr bwMode="auto">
            <a:xfrm flipV="1">
              <a:off x="2069" y="207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1937" y="2337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3 h 92"/>
                <a:gd name="T4" fmla="*/ 4 w 91"/>
                <a:gd name="T5" fmla="*/ 0 h 92"/>
                <a:gd name="T6" fmla="*/ 91 w 91"/>
                <a:gd name="T7" fmla="*/ 0 h 92"/>
                <a:gd name="T8" fmla="*/ 91 w 91"/>
                <a:gd name="T9" fmla="*/ 88 h 92"/>
                <a:gd name="T10" fmla="*/ 88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1" y="0"/>
                  </a:lnTo>
                  <a:lnTo>
                    <a:pt x="91" y="88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66"/>
            <p:cNvSpPr>
              <a:spLocks noChangeArrowheads="1"/>
            </p:cNvSpPr>
            <p:nvPr/>
          </p:nvSpPr>
          <p:spPr bwMode="auto">
            <a:xfrm>
              <a:off x="1937" y="2340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Line 67"/>
            <p:cNvSpPr>
              <a:spLocks noChangeShapeType="1"/>
            </p:cNvSpPr>
            <p:nvPr/>
          </p:nvSpPr>
          <p:spPr bwMode="auto">
            <a:xfrm flipV="1">
              <a:off x="2025" y="23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68"/>
            <p:cNvSpPr>
              <a:spLocks/>
            </p:cNvSpPr>
            <p:nvPr/>
          </p:nvSpPr>
          <p:spPr bwMode="auto">
            <a:xfrm>
              <a:off x="2858" y="2292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4 h 92"/>
                <a:gd name="T4" fmla="*/ 4 w 91"/>
                <a:gd name="T5" fmla="*/ 0 h 92"/>
                <a:gd name="T6" fmla="*/ 91 w 91"/>
                <a:gd name="T7" fmla="*/ 0 h 92"/>
                <a:gd name="T8" fmla="*/ 91 w 91"/>
                <a:gd name="T9" fmla="*/ 89 h 92"/>
                <a:gd name="T10" fmla="*/ 88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91" y="0"/>
                  </a:lnTo>
                  <a:lnTo>
                    <a:pt x="91" y="89"/>
                  </a:lnTo>
                  <a:lnTo>
                    <a:pt x="88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69"/>
            <p:cNvSpPr>
              <a:spLocks noChangeArrowheads="1"/>
            </p:cNvSpPr>
            <p:nvPr/>
          </p:nvSpPr>
          <p:spPr bwMode="auto">
            <a:xfrm>
              <a:off x="2858" y="2296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Line 70"/>
            <p:cNvSpPr>
              <a:spLocks noChangeShapeType="1"/>
            </p:cNvSpPr>
            <p:nvPr/>
          </p:nvSpPr>
          <p:spPr bwMode="auto">
            <a:xfrm flipV="1">
              <a:off x="2946" y="229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71"/>
            <p:cNvSpPr>
              <a:spLocks/>
            </p:cNvSpPr>
            <p:nvPr/>
          </p:nvSpPr>
          <p:spPr bwMode="auto">
            <a:xfrm>
              <a:off x="3341" y="2292"/>
              <a:ext cx="91" cy="92"/>
            </a:xfrm>
            <a:custGeom>
              <a:avLst/>
              <a:gdLst>
                <a:gd name="T0" fmla="*/ 0 w 91"/>
                <a:gd name="T1" fmla="*/ 92 h 92"/>
                <a:gd name="T2" fmla="*/ 0 w 91"/>
                <a:gd name="T3" fmla="*/ 4 h 92"/>
                <a:gd name="T4" fmla="*/ 3 w 91"/>
                <a:gd name="T5" fmla="*/ 0 h 92"/>
                <a:gd name="T6" fmla="*/ 91 w 91"/>
                <a:gd name="T7" fmla="*/ 0 h 92"/>
                <a:gd name="T8" fmla="*/ 91 w 91"/>
                <a:gd name="T9" fmla="*/ 89 h 92"/>
                <a:gd name="T10" fmla="*/ 87 w 91"/>
                <a:gd name="T11" fmla="*/ 92 h 92"/>
                <a:gd name="T12" fmla="*/ 0 w 9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2">
                  <a:moveTo>
                    <a:pt x="0" y="92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91" y="0"/>
                  </a:lnTo>
                  <a:lnTo>
                    <a:pt x="91" y="89"/>
                  </a:lnTo>
                  <a:lnTo>
                    <a:pt x="87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72"/>
            <p:cNvSpPr>
              <a:spLocks noChangeArrowheads="1"/>
            </p:cNvSpPr>
            <p:nvPr/>
          </p:nvSpPr>
          <p:spPr bwMode="auto">
            <a:xfrm>
              <a:off x="3341" y="2296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Line 73"/>
            <p:cNvSpPr>
              <a:spLocks noChangeShapeType="1"/>
            </p:cNvSpPr>
            <p:nvPr/>
          </p:nvSpPr>
          <p:spPr bwMode="auto">
            <a:xfrm flipV="1">
              <a:off x="3428" y="2292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74"/>
            <p:cNvSpPr>
              <a:spLocks/>
            </p:cNvSpPr>
            <p:nvPr/>
          </p:nvSpPr>
          <p:spPr bwMode="auto">
            <a:xfrm>
              <a:off x="3253" y="1984"/>
              <a:ext cx="91" cy="91"/>
            </a:xfrm>
            <a:custGeom>
              <a:avLst/>
              <a:gdLst>
                <a:gd name="T0" fmla="*/ 0 w 91"/>
                <a:gd name="T1" fmla="*/ 91 h 91"/>
                <a:gd name="T2" fmla="*/ 0 w 91"/>
                <a:gd name="T3" fmla="*/ 3 h 91"/>
                <a:gd name="T4" fmla="*/ 4 w 91"/>
                <a:gd name="T5" fmla="*/ 0 h 91"/>
                <a:gd name="T6" fmla="*/ 91 w 91"/>
                <a:gd name="T7" fmla="*/ 0 h 91"/>
                <a:gd name="T8" fmla="*/ 91 w 91"/>
                <a:gd name="T9" fmla="*/ 88 h 91"/>
                <a:gd name="T10" fmla="*/ 88 w 91"/>
                <a:gd name="T11" fmla="*/ 91 h 91"/>
                <a:gd name="T12" fmla="*/ 0 w 91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1">
                  <a:moveTo>
                    <a:pt x="0" y="91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1" y="0"/>
                  </a:lnTo>
                  <a:lnTo>
                    <a:pt x="91" y="88"/>
                  </a:lnTo>
                  <a:lnTo>
                    <a:pt x="88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75"/>
            <p:cNvSpPr>
              <a:spLocks noChangeArrowheads="1"/>
            </p:cNvSpPr>
            <p:nvPr/>
          </p:nvSpPr>
          <p:spPr bwMode="auto">
            <a:xfrm>
              <a:off x="3253" y="1987"/>
              <a:ext cx="84" cy="85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76"/>
            <p:cNvSpPr>
              <a:spLocks noChangeShapeType="1"/>
            </p:cNvSpPr>
            <p:nvPr/>
          </p:nvSpPr>
          <p:spPr bwMode="auto">
            <a:xfrm flipV="1">
              <a:off x="3341" y="198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Line 77"/>
            <p:cNvSpPr>
              <a:spLocks noChangeShapeType="1"/>
            </p:cNvSpPr>
            <p:nvPr/>
          </p:nvSpPr>
          <p:spPr bwMode="auto">
            <a:xfrm flipH="1">
              <a:off x="1992" y="2164"/>
              <a:ext cx="22" cy="8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Line 78"/>
            <p:cNvSpPr>
              <a:spLocks noChangeShapeType="1"/>
            </p:cNvSpPr>
            <p:nvPr/>
          </p:nvSpPr>
          <p:spPr bwMode="auto">
            <a:xfrm flipH="1">
              <a:off x="1992" y="2208"/>
              <a:ext cx="22" cy="4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Line 79"/>
            <p:cNvSpPr>
              <a:spLocks noChangeShapeType="1"/>
            </p:cNvSpPr>
            <p:nvPr/>
          </p:nvSpPr>
          <p:spPr bwMode="auto">
            <a:xfrm>
              <a:off x="1992" y="2204"/>
              <a:ext cx="0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80"/>
            <p:cNvSpPr>
              <a:spLocks noChangeShapeType="1"/>
            </p:cNvSpPr>
            <p:nvPr/>
          </p:nvSpPr>
          <p:spPr bwMode="auto">
            <a:xfrm flipV="1">
              <a:off x="2072" y="2039"/>
              <a:ext cx="241" cy="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Line 81"/>
            <p:cNvSpPr>
              <a:spLocks noChangeShapeType="1"/>
            </p:cNvSpPr>
            <p:nvPr/>
          </p:nvSpPr>
          <p:spPr bwMode="auto">
            <a:xfrm>
              <a:off x="2266" y="2039"/>
              <a:ext cx="4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Line 82"/>
            <p:cNvSpPr>
              <a:spLocks noChangeShapeType="1"/>
            </p:cNvSpPr>
            <p:nvPr/>
          </p:nvSpPr>
          <p:spPr bwMode="auto">
            <a:xfrm flipV="1">
              <a:off x="2273" y="2039"/>
              <a:ext cx="4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2379" y="2329"/>
              <a:ext cx="242" cy="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84"/>
            <p:cNvSpPr>
              <a:spLocks noChangeShapeType="1"/>
            </p:cNvSpPr>
            <p:nvPr/>
          </p:nvSpPr>
          <p:spPr bwMode="auto">
            <a:xfrm>
              <a:off x="2577" y="2322"/>
              <a:ext cx="44" cy="1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Line 85"/>
            <p:cNvSpPr>
              <a:spLocks noChangeShapeType="1"/>
            </p:cNvSpPr>
            <p:nvPr/>
          </p:nvSpPr>
          <p:spPr bwMode="auto">
            <a:xfrm flipV="1">
              <a:off x="2577" y="2337"/>
              <a:ext cx="44" cy="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Line 86"/>
            <p:cNvSpPr>
              <a:spLocks noChangeShapeType="1"/>
            </p:cNvSpPr>
            <p:nvPr/>
          </p:nvSpPr>
          <p:spPr bwMode="auto">
            <a:xfrm>
              <a:off x="2642" y="1932"/>
              <a:ext cx="307" cy="5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Line 87"/>
            <p:cNvSpPr>
              <a:spLocks noChangeShapeType="1"/>
            </p:cNvSpPr>
            <p:nvPr/>
          </p:nvSpPr>
          <p:spPr bwMode="auto">
            <a:xfrm>
              <a:off x="2906" y="1965"/>
              <a:ext cx="43" cy="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88"/>
            <p:cNvSpPr>
              <a:spLocks noChangeShapeType="1"/>
            </p:cNvSpPr>
            <p:nvPr/>
          </p:nvSpPr>
          <p:spPr bwMode="auto">
            <a:xfrm flipV="1">
              <a:off x="2902" y="1984"/>
              <a:ext cx="47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Line 89"/>
            <p:cNvSpPr>
              <a:spLocks noChangeShapeType="1"/>
            </p:cNvSpPr>
            <p:nvPr/>
          </p:nvSpPr>
          <p:spPr bwMode="auto">
            <a:xfrm flipV="1">
              <a:off x="2949" y="2189"/>
              <a:ext cx="169" cy="11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90"/>
            <p:cNvSpPr>
              <a:spLocks/>
            </p:cNvSpPr>
            <p:nvPr/>
          </p:nvSpPr>
          <p:spPr bwMode="auto">
            <a:xfrm>
              <a:off x="3077" y="2189"/>
              <a:ext cx="41" cy="37"/>
            </a:xfrm>
            <a:custGeom>
              <a:avLst/>
              <a:gdLst>
                <a:gd name="T0" fmla="*/ 0 w 41"/>
                <a:gd name="T1" fmla="*/ 19 h 37"/>
                <a:gd name="T2" fmla="*/ 41 w 41"/>
                <a:gd name="T3" fmla="*/ 0 h 37"/>
                <a:gd name="T4" fmla="*/ 11 w 41"/>
                <a:gd name="T5" fmla="*/ 37 h 37"/>
                <a:gd name="T6" fmla="*/ 0 w 41"/>
                <a:gd name="T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7">
                  <a:moveTo>
                    <a:pt x="0" y="19"/>
                  </a:moveTo>
                  <a:lnTo>
                    <a:pt x="41" y="0"/>
                  </a:lnTo>
                  <a:lnTo>
                    <a:pt x="11" y="3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Line 91"/>
            <p:cNvSpPr>
              <a:spLocks noChangeShapeType="1"/>
            </p:cNvSpPr>
            <p:nvPr/>
          </p:nvSpPr>
          <p:spPr bwMode="auto">
            <a:xfrm>
              <a:off x="3297" y="2075"/>
              <a:ext cx="44" cy="10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92"/>
            <p:cNvSpPr>
              <a:spLocks/>
            </p:cNvSpPr>
            <p:nvPr/>
          </p:nvSpPr>
          <p:spPr bwMode="auto">
            <a:xfrm>
              <a:off x="3315" y="2138"/>
              <a:ext cx="26" cy="44"/>
            </a:xfrm>
            <a:custGeom>
              <a:avLst/>
              <a:gdLst>
                <a:gd name="T0" fmla="*/ 18 w 26"/>
                <a:gd name="T1" fmla="*/ 0 h 44"/>
                <a:gd name="T2" fmla="*/ 26 w 26"/>
                <a:gd name="T3" fmla="*/ 44 h 44"/>
                <a:gd name="T4" fmla="*/ 0 w 26"/>
                <a:gd name="T5" fmla="*/ 7 h 44"/>
                <a:gd name="T6" fmla="*/ 18 w 2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4">
                  <a:moveTo>
                    <a:pt x="18" y="0"/>
                  </a:moveTo>
                  <a:lnTo>
                    <a:pt x="26" y="44"/>
                  </a:lnTo>
                  <a:lnTo>
                    <a:pt x="0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Line 93"/>
            <p:cNvSpPr>
              <a:spLocks noChangeShapeType="1"/>
            </p:cNvSpPr>
            <p:nvPr/>
          </p:nvSpPr>
          <p:spPr bwMode="auto">
            <a:xfrm>
              <a:off x="3344" y="2020"/>
              <a:ext cx="19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Line 94"/>
            <p:cNvSpPr>
              <a:spLocks noChangeShapeType="1"/>
            </p:cNvSpPr>
            <p:nvPr/>
          </p:nvSpPr>
          <p:spPr bwMode="auto">
            <a:xfrm>
              <a:off x="3498" y="2031"/>
              <a:ext cx="44" cy="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Line 95"/>
            <p:cNvSpPr>
              <a:spLocks noChangeShapeType="1"/>
            </p:cNvSpPr>
            <p:nvPr/>
          </p:nvSpPr>
          <p:spPr bwMode="auto">
            <a:xfrm flipV="1">
              <a:off x="3498" y="2050"/>
              <a:ext cx="44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96"/>
            <p:cNvSpPr>
              <a:spLocks noChangeShapeType="1"/>
            </p:cNvSpPr>
            <p:nvPr/>
          </p:nvSpPr>
          <p:spPr bwMode="auto">
            <a:xfrm flipV="1">
              <a:off x="2028" y="2366"/>
              <a:ext cx="132" cy="2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Line 97"/>
            <p:cNvSpPr>
              <a:spLocks noChangeShapeType="1"/>
            </p:cNvSpPr>
            <p:nvPr/>
          </p:nvSpPr>
          <p:spPr bwMode="auto">
            <a:xfrm>
              <a:off x="2112" y="2366"/>
              <a:ext cx="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Line 98"/>
            <p:cNvSpPr>
              <a:spLocks noChangeShapeType="1"/>
            </p:cNvSpPr>
            <p:nvPr/>
          </p:nvSpPr>
          <p:spPr bwMode="auto">
            <a:xfrm flipV="1">
              <a:off x="2120" y="2366"/>
              <a:ext cx="4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Line 99"/>
            <p:cNvSpPr>
              <a:spLocks noChangeShapeType="1"/>
            </p:cNvSpPr>
            <p:nvPr/>
          </p:nvSpPr>
          <p:spPr bwMode="auto">
            <a:xfrm flipV="1">
              <a:off x="2313" y="1965"/>
              <a:ext cx="238" cy="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100"/>
            <p:cNvSpPr>
              <a:spLocks noChangeShapeType="1"/>
            </p:cNvSpPr>
            <p:nvPr/>
          </p:nvSpPr>
          <p:spPr bwMode="auto">
            <a:xfrm>
              <a:off x="2621" y="2337"/>
              <a:ext cx="237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Line 101"/>
            <p:cNvSpPr>
              <a:spLocks noChangeShapeType="1"/>
            </p:cNvSpPr>
            <p:nvPr/>
          </p:nvSpPr>
          <p:spPr bwMode="auto">
            <a:xfrm>
              <a:off x="2949" y="1984"/>
              <a:ext cx="304" cy="4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Line 102"/>
            <p:cNvSpPr>
              <a:spLocks noChangeShapeType="1"/>
            </p:cNvSpPr>
            <p:nvPr/>
          </p:nvSpPr>
          <p:spPr bwMode="auto">
            <a:xfrm flipV="1">
              <a:off x="3118" y="2075"/>
              <a:ext cx="168" cy="1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Line 103"/>
            <p:cNvSpPr>
              <a:spLocks noChangeShapeType="1"/>
            </p:cNvSpPr>
            <p:nvPr/>
          </p:nvSpPr>
          <p:spPr bwMode="auto">
            <a:xfrm>
              <a:off x="3542" y="2050"/>
              <a:ext cx="193" cy="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104"/>
            <p:cNvSpPr>
              <a:spLocks noChangeShapeType="1"/>
            </p:cNvSpPr>
            <p:nvPr/>
          </p:nvSpPr>
          <p:spPr bwMode="auto">
            <a:xfrm>
              <a:off x="3341" y="2182"/>
              <a:ext cx="43" cy="11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Line 105"/>
            <p:cNvSpPr>
              <a:spLocks noChangeShapeType="1"/>
            </p:cNvSpPr>
            <p:nvPr/>
          </p:nvSpPr>
          <p:spPr bwMode="auto">
            <a:xfrm flipH="1">
              <a:off x="1970" y="2248"/>
              <a:ext cx="22" cy="8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Line 106"/>
            <p:cNvSpPr>
              <a:spLocks noChangeShapeType="1"/>
            </p:cNvSpPr>
            <p:nvPr/>
          </p:nvSpPr>
          <p:spPr bwMode="auto">
            <a:xfrm flipV="1">
              <a:off x="2160" y="2340"/>
              <a:ext cx="128" cy="2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Line 107"/>
            <p:cNvSpPr>
              <a:spLocks noChangeShapeType="1"/>
            </p:cNvSpPr>
            <p:nvPr/>
          </p:nvSpPr>
          <p:spPr bwMode="auto">
            <a:xfrm>
              <a:off x="2036" y="2164"/>
              <a:ext cx="128" cy="8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108"/>
            <p:cNvSpPr>
              <a:spLocks noChangeShapeType="1"/>
            </p:cNvSpPr>
            <p:nvPr/>
          </p:nvSpPr>
          <p:spPr bwMode="auto">
            <a:xfrm>
              <a:off x="2131" y="2215"/>
              <a:ext cx="33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Line 109"/>
            <p:cNvSpPr>
              <a:spLocks noChangeShapeType="1"/>
            </p:cNvSpPr>
            <p:nvPr/>
          </p:nvSpPr>
          <p:spPr bwMode="auto">
            <a:xfrm>
              <a:off x="2120" y="2234"/>
              <a:ext cx="44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Line 110"/>
            <p:cNvSpPr>
              <a:spLocks noChangeShapeType="1"/>
            </p:cNvSpPr>
            <p:nvPr/>
          </p:nvSpPr>
          <p:spPr bwMode="auto">
            <a:xfrm>
              <a:off x="2164" y="2248"/>
              <a:ext cx="124" cy="8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Line 111"/>
            <p:cNvSpPr>
              <a:spLocks noChangeShapeType="1"/>
            </p:cNvSpPr>
            <p:nvPr/>
          </p:nvSpPr>
          <p:spPr bwMode="auto">
            <a:xfrm flipH="1" flipV="1">
              <a:off x="2734" y="2241"/>
              <a:ext cx="124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112"/>
            <p:cNvSpPr>
              <a:spLocks noChangeShapeType="1"/>
            </p:cNvSpPr>
            <p:nvPr/>
          </p:nvSpPr>
          <p:spPr bwMode="auto">
            <a:xfrm flipH="1" flipV="1">
              <a:off x="2734" y="2241"/>
              <a:ext cx="29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Line 113"/>
            <p:cNvSpPr>
              <a:spLocks noChangeShapeType="1"/>
            </p:cNvSpPr>
            <p:nvPr/>
          </p:nvSpPr>
          <p:spPr bwMode="auto">
            <a:xfrm flipH="1" flipV="1">
              <a:off x="2734" y="2241"/>
              <a:ext cx="40" cy="1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Line 114"/>
            <p:cNvSpPr>
              <a:spLocks noChangeShapeType="1"/>
            </p:cNvSpPr>
            <p:nvPr/>
          </p:nvSpPr>
          <p:spPr bwMode="auto">
            <a:xfrm>
              <a:off x="2606" y="2164"/>
              <a:ext cx="128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Line 115"/>
            <p:cNvSpPr>
              <a:spLocks noChangeShapeType="1"/>
            </p:cNvSpPr>
            <p:nvPr/>
          </p:nvSpPr>
          <p:spPr bwMode="auto">
            <a:xfrm flipV="1">
              <a:off x="2595" y="1987"/>
              <a:ext cx="0" cy="8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116"/>
            <p:cNvSpPr>
              <a:spLocks noChangeShapeType="1"/>
            </p:cNvSpPr>
            <p:nvPr/>
          </p:nvSpPr>
          <p:spPr bwMode="auto">
            <a:xfrm flipV="1">
              <a:off x="2584" y="1987"/>
              <a:ext cx="1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Line 117"/>
            <p:cNvSpPr>
              <a:spLocks noChangeShapeType="1"/>
            </p:cNvSpPr>
            <p:nvPr/>
          </p:nvSpPr>
          <p:spPr bwMode="auto">
            <a:xfrm flipH="1" flipV="1">
              <a:off x="2595" y="1987"/>
              <a:ext cx="1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6225340" y="2757739"/>
            <a:ext cx="283052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</a:rPr>
              <a:t>Conducting </a:t>
            </a:r>
            <a:r>
              <a:rPr lang="en-GB" sz="2400" dirty="0">
                <a:solidFill>
                  <a:srgbClr val="00B0F0"/>
                </a:solidFill>
              </a:rPr>
              <a:t>networks</a:t>
            </a:r>
            <a:r>
              <a:rPr lang="en-GB" sz="2400" dirty="0" smtClean="0">
                <a:solidFill>
                  <a:srgbClr val="00B0F0"/>
                </a:solidFill>
              </a:rPr>
              <a:t> experience induced </a:t>
            </a:r>
            <a:r>
              <a:rPr lang="en-GB" sz="2400" dirty="0">
                <a:solidFill>
                  <a:srgbClr val="00B0F0"/>
                </a:solidFill>
              </a:rPr>
              <a:t>voltages </a:t>
            </a:r>
            <a:r>
              <a:rPr lang="en-GB" sz="2400" dirty="0" smtClean="0">
                <a:solidFill>
                  <a:srgbClr val="00B0F0"/>
                </a:solidFill>
              </a:rPr>
              <a:t>that drive GIC, following </a:t>
            </a:r>
            <a:r>
              <a:rPr lang="en-GB" sz="2400" dirty="0" err="1" smtClean="0">
                <a:solidFill>
                  <a:srgbClr val="00B0F0"/>
                </a:solidFill>
              </a:rPr>
              <a:t>Kirchoff’s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dirty="0" smtClean="0">
                <a:solidFill>
                  <a:srgbClr val="00B0F0"/>
                </a:solidFill>
              </a:rPr>
              <a:t>Law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722656" y="4804121"/>
            <a:ext cx="146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E</a:t>
            </a:r>
            <a:r>
              <a:rPr lang="en-GB" sz="3600" b="1" baseline="-25000" dirty="0" err="1" smtClean="0">
                <a:solidFill>
                  <a:srgbClr val="FF0000"/>
                </a:solidFill>
              </a:rPr>
              <a:t>geo</a:t>
            </a:r>
            <a:endParaRPr lang="en-GB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181" name="Subtitle 2"/>
          <p:cNvSpPr txBox="1">
            <a:spLocks/>
          </p:cNvSpPr>
          <p:nvPr/>
        </p:nvSpPr>
        <p:spPr>
          <a:xfrm>
            <a:off x="647329" y="2391058"/>
            <a:ext cx="7981950" cy="228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Risk scenarios (“benchmarks” in US) need parameters that reflect extreme conditions in the natural space weather environment: key science input to policy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Which element is best to provide this?</a:t>
            </a:r>
          </a:p>
        </p:txBody>
      </p:sp>
    </p:spTree>
    <p:extLst>
      <p:ext uri="{BB962C8B-B14F-4D97-AF65-F5344CB8AC3E}">
        <p14:creationId xmlns:p14="http://schemas.microsoft.com/office/powerpoint/2010/main" val="21378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178" grpId="0" animBg="1"/>
      <p:bldP spid="180" grpId="0"/>
      <p:bldP spid="1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198" y="146648"/>
            <a:ext cx="7886700" cy="508815"/>
          </a:xfrm>
        </p:spPr>
        <p:txBody>
          <a:bodyPr/>
          <a:lstStyle/>
          <a:p>
            <a:r>
              <a:rPr lang="en-GB" sz="3200" dirty="0" smtClean="0"/>
              <a:t>dB/</a:t>
            </a:r>
            <a:r>
              <a:rPr lang="en-GB" sz="3200" dirty="0" err="1" smtClean="0"/>
              <a:t>dt</a:t>
            </a:r>
            <a:r>
              <a:rPr lang="en-GB" sz="3200" dirty="0" smtClean="0"/>
              <a:t>: the old way?</a:t>
            </a:r>
            <a:endParaRPr lang="en-GB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47404" y="1137924"/>
            <a:ext cx="1979345" cy="1581349"/>
            <a:chOff x="2851763" y="975377"/>
            <a:chExt cx="2587988" cy="210846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763" y="975377"/>
              <a:ext cx="2587988" cy="2108465"/>
            </a:xfrm>
            <a:prstGeom prst="rect">
              <a:avLst/>
            </a:prstGeom>
          </p:spPr>
        </p:pic>
        <p:sp>
          <p:nvSpPr>
            <p:cNvPr id="18" name="Down Arrow 17"/>
            <p:cNvSpPr/>
            <p:nvPr/>
          </p:nvSpPr>
          <p:spPr>
            <a:xfrm>
              <a:off x="3933321" y="1274616"/>
              <a:ext cx="424873" cy="1209647"/>
            </a:xfrm>
            <a:prstGeom prst="downArrow">
              <a:avLst/>
            </a:prstGeom>
            <a:pattFill prst="narVert">
              <a:fgClr>
                <a:srgbClr val="BC8FD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18299" y="929387"/>
            <a:ext cx="4738414" cy="193899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As used in 2012 UK reasonable worst case (5000 </a:t>
            </a:r>
            <a:r>
              <a:rPr lang="en-GB" sz="2400" dirty="0" err="1" smtClean="0">
                <a:solidFill>
                  <a:srgbClr val="7030A0"/>
                </a:solidFill>
              </a:rPr>
              <a:t>nT</a:t>
            </a:r>
            <a:r>
              <a:rPr lang="en-GB" sz="2400" dirty="0" smtClean="0">
                <a:solidFill>
                  <a:srgbClr val="7030A0"/>
                </a:solidFill>
              </a:rPr>
              <a:t>/min)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Nat Risk Assessment, </a:t>
            </a:r>
            <a:r>
              <a:rPr lang="en-GB" sz="2400" dirty="0" err="1" smtClean="0">
                <a:solidFill>
                  <a:srgbClr val="7030A0"/>
                </a:solidFill>
              </a:rPr>
              <a:t>RAEng</a:t>
            </a:r>
            <a:r>
              <a:rPr lang="en-GB" sz="2400" dirty="0" smtClean="0">
                <a:solidFill>
                  <a:srgbClr val="7030A0"/>
                </a:solidFill>
              </a:rPr>
              <a:t>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Nat Grid correlation reported by </a:t>
            </a:r>
            <a:r>
              <a:rPr lang="en-GB" sz="2400" dirty="0" err="1" smtClean="0">
                <a:solidFill>
                  <a:srgbClr val="7030A0"/>
                </a:solidFill>
              </a:rPr>
              <a:t>Erinmez</a:t>
            </a:r>
            <a:r>
              <a:rPr lang="en-GB" sz="2400" dirty="0" smtClean="0">
                <a:solidFill>
                  <a:srgbClr val="7030A0"/>
                </a:solidFill>
              </a:rPr>
              <a:t> (2002)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16668" y="3054004"/>
            <a:ext cx="287541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State-of-art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Widely </a:t>
            </a:r>
            <a:r>
              <a:rPr lang="en-GB" sz="2400" dirty="0">
                <a:solidFill>
                  <a:srgbClr val="7030A0"/>
                </a:solidFill>
              </a:rPr>
              <a:t>used since 1989 storm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</a:rPr>
              <a:t>Advance </a:t>
            </a:r>
            <a:r>
              <a:rPr lang="en-GB" sz="2400" dirty="0" err="1" smtClean="0">
                <a:solidFill>
                  <a:srgbClr val="7030A0"/>
                </a:solidFill>
              </a:rPr>
              <a:t>wrt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Kp</a:t>
            </a: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</a:rPr>
              <a:t>Wide data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Values from Thomson et al (2011), &amp; </a:t>
            </a:r>
            <a:r>
              <a:rPr lang="en-GB" sz="2400" dirty="0" err="1" smtClean="0">
                <a:solidFill>
                  <a:srgbClr val="7030A0"/>
                </a:solidFill>
              </a:rPr>
              <a:t>Kappenman</a:t>
            </a:r>
            <a:r>
              <a:rPr lang="en-GB" sz="2400" dirty="0" smtClean="0">
                <a:solidFill>
                  <a:srgbClr val="7030A0"/>
                </a:solidFill>
              </a:rPr>
              <a:t> (2006)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7" y="2868379"/>
            <a:ext cx="590753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249" y="110141"/>
            <a:ext cx="7886700" cy="508815"/>
          </a:xfrm>
        </p:spPr>
        <p:txBody>
          <a:bodyPr/>
          <a:lstStyle/>
          <a:p>
            <a:r>
              <a:rPr lang="en-GB" sz="3200" dirty="0" smtClean="0"/>
              <a:t>Moving to E-fields?</a:t>
            </a:r>
            <a:endParaRPr lang="en-GB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2507" y="4664095"/>
            <a:ext cx="5805197" cy="1887969"/>
            <a:chOff x="561146" y="1754911"/>
            <a:chExt cx="7527201" cy="40362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46" y="1754911"/>
              <a:ext cx="7527200" cy="221672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1147" y="3971636"/>
              <a:ext cx="7527200" cy="1819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242129" y="5387624"/>
            <a:ext cx="1931069" cy="180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0" name="TextBox 179"/>
          <p:cNvSpPr txBox="1"/>
          <p:nvPr/>
        </p:nvSpPr>
        <p:spPr>
          <a:xfrm>
            <a:off x="2722656" y="4804121"/>
            <a:ext cx="146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E</a:t>
            </a:r>
            <a:r>
              <a:rPr lang="en-GB" sz="3600" b="1" baseline="-25000" dirty="0" err="1" smtClean="0">
                <a:solidFill>
                  <a:srgbClr val="FF0000"/>
                </a:solidFill>
              </a:rPr>
              <a:t>geo</a:t>
            </a:r>
            <a:endParaRPr lang="en-GB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895" y="961239"/>
            <a:ext cx="5907536" cy="348111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6183465" y="2771269"/>
            <a:ext cx="287541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International state-of-art moving to </a:t>
            </a:r>
            <a:r>
              <a:rPr lang="en-GB" sz="2400" dirty="0" err="1" smtClean="0">
                <a:solidFill>
                  <a:srgbClr val="FF0000"/>
                </a:solidFill>
              </a:rPr>
              <a:t>Egeo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Prime driver of GIC</a:t>
            </a: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Better reflects vector nature of dB/</a:t>
            </a:r>
            <a:r>
              <a:rPr lang="en-GB" sz="2400" dirty="0" err="1" smtClean="0">
                <a:solidFill>
                  <a:srgbClr val="FF0000"/>
                </a:solidFill>
              </a:rPr>
              <a:t>dt</a:t>
            </a:r>
            <a:r>
              <a:rPr lang="en-GB" sz="2400" dirty="0" smtClean="0">
                <a:solidFill>
                  <a:srgbClr val="FF0000"/>
                </a:solidFill>
              </a:rPr>
              <a:t> and </a:t>
            </a:r>
            <a:r>
              <a:rPr lang="en-GB" sz="2400" dirty="0" err="1" smtClean="0">
                <a:solidFill>
                  <a:srgbClr val="FF0000"/>
                </a:solidFill>
              </a:rPr>
              <a:t>Egeo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Coastal </a:t>
            </a:r>
            <a:r>
              <a:rPr lang="en-GB" sz="2400" dirty="0" smtClean="0">
                <a:solidFill>
                  <a:srgbClr val="FF0000"/>
                </a:solidFill>
              </a:rPr>
              <a:t>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MT data more widely available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18299" y="929387"/>
            <a:ext cx="4738414" cy="156966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2018 UK reasonable worst case noted that </a:t>
            </a:r>
            <a:r>
              <a:rPr lang="en-GB" sz="2400" dirty="0" err="1" smtClean="0">
                <a:solidFill>
                  <a:srgbClr val="FF0000"/>
                </a:solidFill>
              </a:rPr>
              <a:t>Egeo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is also relevant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Alongside dB/</a:t>
            </a:r>
            <a:r>
              <a:rPr lang="en-GB" sz="2400" dirty="0" err="1" smtClean="0">
                <a:solidFill>
                  <a:srgbClr val="FF0000"/>
                </a:solidFill>
              </a:rPr>
              <a:t>dt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&gt;20 V/km (</a:t>
            </a:r>
            <a:r>
              <a:rPr lang="en-GB" sz="2400" dirty="0" err="1" smtClean="0">
                <a:solidFill>
                  <a:srgbClr val="FF0000"/>
                </a:solidFill>
              </a:rPr>
              <a:t>Beggan</a:t>
            </a:r>
            <a:r>
              <a:rPr lang="en-GB" sz="2400" dirty="0" smtClean="0">
                <a:solidFill>
                  <a:srgbClr val="FF0000"/>
                </a:solidFill>
              </a:rPr>
              <a:t> et al, 2013)</a:t>
            </a:r>
          </a:p>
        </p:txBody>
      </p:sp>
    </p:spTree>
    <p:extLst>
      <p:ext uri="{BB962C8B-B14F-4D97-AF65-F5344CB8AC3E}">
        <p14:creationId xmlns:p14="http://schemas.microsoft.com/office/powerpoint/2010/main" val="22771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dirty="0" smtClean="0"/>
              <a:t>questions: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26" y="1255824"/>
            <a:ext cx="8051723" cy="4968706"/>
          </a:xfrm>
        </p:spPr>
        <p:txBody>
          <a:bodyPr/>
          <a:lstStyle/>
          <a:p>
            <a:r>
              <a:rPr lang="en-GB" dirty="0" smtClean="0"/>
              <a:t>Does </a:t>
            </a:r>
            <a:r>
              <a:rPr lang="en-GB" dirty="0"/>
              <a:t>use of geoelectric fields give more insight into regional variations of GIC risk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Do averages obscure critical detail? </a:t>
            </a:r>
          </a:p>
          <a:p>
            <a:pPr lvl="1"/>
            <a:r>
              <a:rPr lang="en-GB" dirty="0" smtClean="0"/>
              <a:t>Coastal effects, especially E-fields “parallel” to coast</a:t>
            </a:r>
            <a:endParaRPr lang="en-GB" dirty="0"/>
          </a:p>
          <a:p>
            <a:r>
              <a:rPr lang="en-GB" dirty="0"/>
              <a:t>D</a:t>
            </a:r>
            <a:r>
              <a:rPr lang="en-GB" dirty="0" smtClean="0"/>
              <a:t>oes </a:t>
            </a:r>
            <a:r>
              <a:rPr lang="en-GB" dirty="0"/>
              <a:t>the UK need to keep up </a:t>
            </a:r>
            <a:r>
              <a:rPr lang="en-GB" dirty="0" smtClean="0"/>
              <a:t>with the </a:t>
            </a:r>
            <a:r>
              <a:rPr lang="en-GB" dirty="0"/>
              <a:t>international state-of-the-art?</a:t>
            </a:r>
          </a:p>
          <a:p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we improve the historical evidence base for large geoelectric fields in the UK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Telecomms</a:t>
            </a:r>
            <a:r>
              <a:rPr lang="en-GB" dirty="0" smtClean="0"/>
              <a:t> records from storms such as May 1921 and Nov 1960?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dirty="0" smtClean="0"/>
              <a:t>questions: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26" y="1255824"/>
            <a:ext cx="8051723" cy="4968706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does this fit with current UK capabilities as being developed via SWIGS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Promote</a:t>
            </a:r>
            <a:endParaRPr lang="en-GB" dirty="0"/>
          </a:p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do we communicate the changing state-of-the-art to a wider UK audience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How does grid evolution affect GIC risk? </a:t>
            </a:r>
          </a:p>
          <a:p>
            <a:pPr lvl="1"/>
            <a:r>
              <a:rPr lang="en-GB" dirty="0" smtClean="0"/>
              <a:t>See next slide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26" y="1255824"/>
            <a:ext cx="8051723" cy="4968706"/>
          </a:xfrm>
        </p:spPr>
        <p:txBody>
          <a:bodyPr/>
          <a:lstStyle/>
          <a:p>
            <a:r>
              <a:rPr lang="en-GB" dirty="0" smtClean="0"/>
              <a:t>More HVDC interconnects (see map, next slide)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more technical control? </a:t>
            </a:r>
          </a:p>
          <a:p>
            <a:pPr lvl="1"/>
            <a:r>
              <a:rPr lang="en-GB" dirty="0" smtClean="0"/>
              <a:t>more risk from distant impacts?</a:t>
            </a:r>
            <a:r>
              <a:rPr lang="en-GB" dirty="0" smtClean="0"/>
              <a:t> </a:t>
            </a:r>
          </a:p>
          <a:p>
            <a:r>
              <a:rPr lang="en-GB" dirty="0" smtClean="0"/>
              <a:t>Low carbon generation</a:t>
            </a:r>
          </a:p>
          <a:p>
            <a:pPr lvl="1"/>
            <a:r>
              <a:rPr lang="en-GB" dirty="0" smtClean="0"/>
              <a:t>less intrinsic inertia (“spinning mass”) in system</a:t>
            </a:r>
          </a:p>
          <a:p>
            <a:pPr lvl="1"/>
            <a:r>
              <a:rPr lang="en-GB" dirty="0" smtClean="0"/>
              <a:t>more sensitive to short-term (seconds) </a:t>
            </a:r>
            <a:r>
              <a:rPr lang="en-GB" dirty="0"/>
              <a:t>anomalies </a:t>
            </a:r>
            <a:r>
              <a:rPr lang="en-GB" dirty="0" smtClean="0"/>
              <a:t>(see </a:t>
            </a:r>
            <a:r>
              <a:rPr lang="en-GB" dirty="0"/>
              <a:t>9 August </a:t>
            </a:r>
            <a:r>
              <a:rPr lang="en-GB" dirty="0" smtClean="0"/>
              <a:t>slide)</a:t>
            </a:r>
            <a:endParaRPr lang="en-GB" dirty="0"/>
          </a:p>
          <a:p>
            <a:pPr lvl="1"/>
            <a:r>
              <a:rPr lang="en-GB" dirty="0" smtClean="0"/>
              <a:t>Needs alternative technologies (e.g. battery backup, as 9 August)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71" y="136062"/>
            <a:ext cx="5549727" cy="506546"/>
          </a:xfrm>
        </p:spPr>
        <p:txBody>
          <a:bodyPr/>
          <a:lstStyle/>
          <a:p>
            <a:r>
              <a:rPr lang="en-GB" dirty="0" smtClean="0"/>
              <a:t>UK interconnects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8</a:t>
            </a:fld>
            <a:endParaRPr lang="en-GB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b="7464"/>
          <a:stretch/>
        </p:blipFill>
        <p:spPr bwMode="auto">
          <a:xfrm>
            <a:off x="634225" y="954011"/>
            <a:ext cx="5770284" cy="58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00906" y="1210012"/>
            <a:ext cx="2344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International: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dirty="0" smtClean="0"/>
              <a:t>France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dirty="0" smtClean="0"/>
              <a:t>Netherlands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dirty="0" smtClean="0"/>
              <a:t>R. Ireland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dirty="0" smtClean="0"/>
              <a:t>Belgium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i="1" dirty="0" smtClean="0"/>
              <a:t>Norway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i="1" dirty="0" smtClean="0"/>
              <a:t>More in planning</a:t>
            </a:r>
          </a:p>
          <a:p>
            <a:endParaRPr lang="en-GB" sz="2800" dirty="0" smtClean="0"/>
          </a:p>
          <a:p>
            <a:r>
              <a:rPr lang="en-GB" sz="2800" dirty="0" smtClean="0"/>
              <a:t>Internal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dirty="0" err="1" smtClean="0"/>
              <a:t>Scotld</a:t>
            </a:r>
            <a:r>
              <a:rPr lang="en-GB" sz="2800" dirty="0" smtClean="0"/>
              <a:t>-Wales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2800" dirty="0" smtClean="0"/>
              <a:t>Moray Firth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82900" y="4303709"/>
            <a:ext cx="3521609" cy="1801816"/>
            <a:chOff x="2882900" y="4303709"/>
            <a:chExt cx="3521609" cy="1801816"/>
          </a:xfrm>
        </p:grpSpPr>
        <p:sp>
          <p:nvSpPr>
            <p:cNvPr id="26" name="Freeform 25"/>
            <p:cNvSpPr/>
            <p:nvPr/>
          </p:nvSpPr>
          <p:spPr>
            <a:xfrm>
              <a:off x="2882900" y="4303709"/>
              <a:ext cx="1058261" cy="183531"/>
            </a:xfrm>
            <a:custGeom>
              <a:avLst/>
              <a:gdLst>
                <a:gd name="connsiteX0" fmla="*/ 0 w 1058261"/>
                <a:gd name="connsiteY0" fmla="*/ 106366 h 183531"/>
                <a:gd name="connsiteX1" fmla="*/ 323850 w 1058261"/>
                <a:gd name="connsiteY1" fmla="*/ 11116 h 183531"/>
                <a:gd name="connsiteX2" fmla="*/ 377825 w 1058261"/>
                <a:gd name="connsiteY2" fmla="*/ 1591 h 183531"/>
                <a:gd name="connsiteX3" fmla="*/ 517525 w 1058261"/>
                <a:gd name="connsiteY3" fmla="*/ 1591 h 183531"/>
                <a:gd name="connsiteX4" fmla="*/ 663575 w 1058261"/>
                <a:gd name="connsiteY4" fmla="*/ 1591 h 183531"/>
                <a:gd name="connsiteX5" fmla="*/ 784225 w 1058261"/>
                <a:gd name="connsiteY5" fmla="*/ 17466 h 183531"/>
                <a:gd name="connsiteX6" fmla="*/ 1038225 w 1058261"/>
                <a:gd name="connsiteY6" fmla="*/ 169866 h 183531"/>
                <a:gd name="connsiteX7" fmla="*/ 1041400 w 1058261"/>
                <a:gd name="connsiteY7" fmla="*/ 176216 h 183531"/>
                <a:gd name="connsiteX8" fmla="*/ 1035050 w 1058261"/>
                <a:gd name="connsiteY8" fmla="*/ 169866 h 18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261" h="183531">
                  <a:moveTo>
                    <a:pt x="0" y="106366"/>
                  </a:moveTo>
                  <a:lnTo>
                    <a:pt x="323850" y="11116"/>
                  </a:lnTo>
                  <a:cubicBezTo>
                    <a:pt x="386821" y="-6347"/>
                    <a:pt x="345546" y="3178"/>
                    <a:pt x="377825" y="1591"/>
                  </a:cubicBezTo>
                  <a:cubicBezTo>
                    <a:pt x="410104" y="4"/>
                    <a:pt x="517525" y="1591"/>
                    <a:pt x="517525" y="1591"/>
                  </a:cubicBezTo>
                  <a:cubicBezTo>
                    <a:pt x="565150" y="1591"/>
                    <a:pt x="619125" y="-1055"/>
                    <a:pt x="663575" y="1591"/>
                  </a:cubicBezTo>
                  <a:cubicBezTo>
                    <a:pt x="708025" y="4237"/>
                    <a:pt x="721783" y="-10580"/>
                    <a:pt x="784225" y="17466"/>
                  </a:cubicBezTo>
                  <a:cubicBezTo>
                    <a:pt x="846667" y="45512"/>
                    <a:pt x="995363" y="143408"/>
                    <a:pt x="1038225" y="169866"/>
                  </a:cubicBezTo>
                  <a:cubicBezTo>
                    <a:pt x="1081087" y="196324"/>
                    <a:pt x="1041929" y="176216"/>
                    <a:pt x="1041400" y="176216"/>
                  </a:cubicBezTo>
                  <a:cubicBezTo>
                    <a:pt x="1040871" y="176216"/>
                    <a:pt x="1037960" y="173041"/>
                    <a:pt x="1035050" y="16986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2048" name="Straight Connector 2047"/>
            <p:cNvCxnSpPr/>
            <p:nvPr/>
          </p:nvCxnSpPr>
          <p:spPr>
            <a:xfrm>
              <a:off x="5762625" y="5962650"/>
              <a:ext cx="247650" cy="142875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902325" y="5684874"/>
              <a:ext cx="502184" cy="48999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09184" y="5407098"/>
              <a:ext cx="671022" cy="222178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 flipV="1">
            <a:off x="4660900" y="1733550"/>
            <a:ext cx="784225" cy="1593853"/>
          </a:xfrm>
          <a:prstGeom prst="line">
            <a:avLst/>
          </a:prstGeom>
          <a:ln w="57150">
            <a:solidFill>
              <a:srgbClr val="F92BC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22600" y="1153092"/>
            <a:ext cx="1000125" cy="3336358"/>
            <a:chOff x="3022600" y="1153092"/>
            <a:chExt cx="1000125" cy="3336358"/>
          </a:xfrm>
        </p:grpSpPr>
        <p:sp>
          <p:nvSpPr>
            <p:cNvPr id="27" name="Freeform 26"/>
            <p:cNvSpPr/>
            <p:nvPr/>
          </p:nvSpPr>
          <p:spPr>
            <a:xfrm>
              <a:off x="3174637" y="2930525"/>
              <a:ext cx="765538" cy="1558925"/>
            </a:xfrm>
            <a:custGeom>
              <a:avLst/>
              <a:gdLst>
                <a:gd name="connsiteX0" fmla="*/ 194038 w 765538"/>
                <a:gd name="connsiteY0" fmla="*/ 0 h 1558925"/>
                <a:gd name="connsiteX1" fmla="*/ 213088 w 765538"/>
                <a:gd name="connsiteY1" fmla="*/ 133350 h 1558925"/>
                <a:gd name="connsiteX2" fmla="*/ 121013 w 765538"/>
                <a:gd name="connsiteY2" fmla="*/ 298450 h 1558925"/>
                <a:gd name="connsiteX3" fmla="*/ 60688 w 765538"/>
                <a:gd name="connsiteY3" fmla="*/ 355600 h 1558925"/>
                <a:gd name="connsiteX4" fmla="*/ 9888 w 765538"/>
                <a:gd name="connsiteY4" fmla="*/ 431800 h 1558925"/>
                <a:gd name="connsiteX5" fmla="*/ 3538 w 765538"/>
                <a:gd name="connsiteY5" fmla="*/ 495300 h 1558925"/>
                <a:gd name="connsiteX6" fmla="*/ 51163 w 765538"/>
                <a:gd name="connsiteY6" fmla="*/ 606425 h 1558925"/>
                <a:gd name="connsiteX7" fmla="*/ 149588 w 765538"/>
                <a:gd name="connsiteY7" fmla="*/ 866775 h 1558925"/>
                <a:gd name="connsiteX8" fmla="*/ 155938 w 765538"/>
                <a:gd name="connsiteY8" fmla="*/ 1031875 h 1558925"/>
                <a:gd name="connsiteX9" fmla="*/ 168638 w 765538"/>
                <a:gd name="connsiteY9" fmla="*/ 1120775 h 1558925"/>
                <a:gd name="connsiteX10" fmla="*/ 305163 w 765538"/>
                <a:gd name="connsiteY10" fmla="*/ 1209675 h 1558925"/>
                <a:gd name="connsiteX11" fmla="*/ 765538 w 765538"/>
                <a:gd name="connsiteY11" fmla="*/ 1558925 h 1558925"/>
                <a:gd name="connsiteX12" fmla="*/ 765538 w 765538"/>
                <a:gd name="connsiteY12" fmla="*/ 1558925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538" h="1558925">
                  <a:moveTo>
                    <a:pt x="194038" y="0"/>
                  </a:moveTo>
                  <a:cubicBezTo>
                    <a:pt x="209648" y="41804"/>
                    <a:pt x="225259" y="83608"/>
                    <a:pt x="213088" y="133350"/>
                  </a:cubicBezTo>
                  <a:cubicBezTo>
                    <a:pt x="200917" y="183092"/>
                    <a:pt x="146413" y="261408"/>
                    <a:pt x="121013" y="298450"/>
                  </a:cubicBezTo>
                  <a:cubicBezTo>
                    <a:pt x="95613" y="335492"/>
                    <a:pt x="79209" y="333375"/>
                    <a:pt x="60688" y="355600"/>
                  </a:cubicBezTo>
                  <a:cubicBezTo>
                    <a:pt x="42167" y="377825"/>
                    <a:pt x="19413" y="408517"/>
                    <a:pt x="9888" y="431800"/>
                  </a:cubicBezTo>
                  <a:cubicBezTo>
                    <a:pt x="363" y="455083"/>
                    <a:pt x="-3341" y="466196"/>
                    <a:pt x="3538" y="495300"/>
                  </a:cubicBezTo>
                  <a:cubicBezTo>
                    <a:pt x="10417" y="524404"/>
                    <a:pt x="26821" y="544512"/>
                    <a:pt x="51163" y="606425"/>
                  </a:cubicBezTo>
                  <a:cubicBezTo>
                    <a:pt x="75505" y="668338"/>
                    <a:pt x="132126" y="795867"/>
                    <a:pt x="149588" y="866775"/>
                  </a:cubicBezTo>
                  <a:cubicBezTo>
                    <a:pt x="167050" y="937683"/>
                    <a:pt x="152763" y="989542"/>
                    <a:pt x="155938" y="1031875"/>
                  </a:cubicBezTo>
                  <a:cubicBezTo>
                    <a:pt x="159113" y="1074208"/>
                    <a:pt x="143767" y="1091142"/>
                    <a:pt x="168638" y="1120775"/>
                  </a:cubicBezTo>
                  <a:cubicBezTo>
                    <a:pt x="193509" y="1150408"/>
                    <a:pt x="205680" y="1136650"/>
                    <a:pt x="305163" y="1209675"/>
                  </a:cubicBezTo>
                  <a:cubicBezTo>
                    <a:pt x="404646" y="1282700"/>
                    <a:pt x="765538" y="1558925"/>
                    <a:pt x="765538" y="1558925"/>
                  </a:cubicBezTo>
                  <a:lnTo>
                    <a:pt x="765538" y="1558925"/>
                  </a:lnTo>
                </a:path>
              </a:pathLst>
            </a:custGeom>
            <a:noFill/>
            <a:ln w="762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3022600" y="3327401"/>
              <a:ext cx="311150" cy="111124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3997325" y="1153092"/>
              <a:ext cx="25400" cy="523308"/>
            </a:xfrm>
            <a:prstGeom prst="line">
              <a:avLst/>
            </a:prstGeom>
            <a:ln w="762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13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 August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7" y="1112704"/>
            <a:ext cx="8631548" cy="54092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07116" y="3817344"/>
            <a:ext cx="1850834" cy="685085"/>
            <a:chOff x="1619480" y="5528429"/>
            <a:chExt cx="1850834" cy="685085"/>
          </a:xfrm>
        </p:grpSpPr>
        <p:sp>
          <p:nvSpPr>
            <p:cNvPr id="5" name="Left-Right Arrow 4"/>
            <p:cNvSpPr/>
            <p:nvPr/>
          </p:nvSpPr>
          <p:spPr>
            <a:xfrm>
              <a:off x="1619480" y="5916060"/>
              <a:ext cx="1850834" cy="297454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7951" y="5528429"/>
              <a:ext cx="141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90 secs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31317" y="6224530"/>
            <a:ext cx="30840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Ngrid</a:t>
            </a:r>
            <a:r>
              <a:rPr lang="en-GB" dirty="0" smtClean="0"/>
              <a:t> ESO  interim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3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8082</TotalTime>
  <Words>440</Words>
  <Application>Microsoft Office PowerPoint</Application>
  <PresentationFormat>On-screen Show (4:3)</PresentationFormat>
  <Paragraphs>80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Corisande</vt:lpstr>
      <vt:lpstr>Office Theme</vt:lpstr>
      <vt:lpstr>Custom Design</vt:lpstr>
      <vt:lpstr>The importance of geoelectric fields</vt:lpstr>
      <vt:lpstr>Three elements of GIC</vt:lpstr>
      <vt:lpstr>dB/dt: the old way?</vt:lpstr>
      <vt:lpstr>Moving to E-fields?</vt:lpstr>
      <vt:lpstr>Some questions: 1</vt:lpstr>
      <vt:lpstr>Some questions: 2</vt:lpstr>
      <vt:lpstr>Grid evolution</vt:lpstr>
      <vt:lpstr>UK interconnects today</vt:lpstr>
      <vt:lpstr>9 August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Lambourne, Emma (STFC,RAL,RALSP)</dc:creator>
  <cp:lastModifiedBy>Mike Hapgood</cp:lastModifiedBy>
  <cp:revision>190</cp:revision>
  <dcterms:created xsi:type="dcterms:W3CDTF">2017-11-23T13:30:44Z</dcterms:created>
  <dcterms:modified xsi:type="dcterms:W3CDTF">2019-09-01T08:13:30Z</dcterms:modified>
</cp:coreProperties>
</file>