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handoutMasterIdLst>
    <p:handoutMasterId r:id="rId14"/>
  </p:handoutMasterIdLst>
  <p:sldIdLst>
    <p:sldId id="286" r:id="rId3"/>
    <p:sldId id="287" r:id="rId4"/>
    <p:sldId id="269" r:id="rId5"/>
    <p:sldId id="294" r:id="rId6"/>
    <p:sldId id="288" r:id="rId7"/>
    <p:sldId id="285" r:id="rId8"/>
    <p:sldId id="274" r:id="rId9"/>
    <p:sldId id="291" r:id="rId10"/>
    <p:sldId id="292"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Hapgood" initials="MAH" lastIdx="1" clrIdx="0">
    <p:extLst>
      <p:ext uri="{19B8F6BF-5375-455C-9EA6-DF929625EA0E}">
        <p15:presenceInfo xmlns:p15="http://schemas.microsoft.com/office/powerpoint/2012/main" userId="Mike Hapgo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2BCD"/>
    <a:srgbClr val="FFCC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4555" autoAdjust="0"/>
  </p:normalViewPr>
  <p:slideViewPr>
    <p:cSldViewPr snapToGrid="0">
      <p:cViewPr varScale="1">
        <p:scale>
          <a:sx n="58" d="100"/>
          <a:sy n="58" d="100"/>
        </p:scale>
        <p:origin x="120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ECC56-5F89-4700-B211-6070131D4FA5}" type="datetimeFigureOut">
              <a:rPr lang="en-GB" smtClean="0"/>
              <a:t>04/09/2019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F11E3-F010-48F8-AB7D-242F7A8F76BC}" type="slidenum">
              <a:rPr lang="en-GB" smtClean="0"/>
              <a:t>‹#›</a:t>
            </a:fld>
            <a:endParaRPr lang="en-GB"/>
          </a:p>
        </p:txBody>
      </p:sp>
    </p:spTree>
    <p:extLst>
      <p:ext uri="{BB962C8B-B14F-4D97-AF65-F5344CB8AC3E}">
        <p14:creationId xmlns:p14="http://schemas.microsoft.com/office/powerpoint/2010/main" val="303988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D7C07-6290-4FC3-925E-27C2066D1A4C}" type="datetimeFigureOut">
              <a:rPr lang="en-GB" smtClean="0"/>
              <a:t>04/09/2019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051AD-B794-4F05-9952-CB5D1F17D750}" type="slidenum">
              <a:rPr lang="en-GB" smtClean="0"/>
              <a:t>‹#›</a:t>
            </a:fld>
            <a:endParaRPr lang="en-GB"/>
          </a:p>
        </p:txBody>
      </p:sp>
    </p:spTree>
    <p:extLst>
      <p:ext uri="{BB962C8B-B14F-4D97-AF65-F5344CB8AC3E}">
        <p14:creationId xmlns:p14="http://schemas.microsoft.com/office/powerpoint/2010/main" val="405266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1</a:t>
            </a:fld>
            <a:endParaRPr lang="en-GB"/>
          </a:p>
        </p:txBody>
      </p:sp>
    </p:spTree>
    <p:extLst>
      <p:ext uri="{BB962C8B-B14F-4D97-AF65-F5344CB8AC3E}">
        <p14:creationId xmlns:p14="http://schemas.microsoft.com/office/powerpoint/2010/main" val="258931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is the</a:t>
            </a:r>
            <a:r>
              <a:rPr lang="en-GB" baseline="0" dirty="0" smtClean="0"/>
              <a:t> diversity of technologies. Left image is Abbey </a:t>
            </a:r>
            <a:r>
              <a:rPr lang="en-GB" baseline="0" dirty="0" err="1" smtClean="0"/>
              <a:t>Foregate</a:t>
            </a:r>
            <a:r>
              <a:rPr lang="en-GB" baseline="0" dirty="0" smtClean="0"/>
              <a:t> signal box in Shrewsbury taken on 9 April 2016, note the modern appliances on right of picture: water cooler, microwave oven, modern electric kettle on power base plate. The middle image is a 1960s style panel at </a:t>
            </a:r>
            <a:r>
              <a:rPr lang="en-GB" baseline="0" dirty="0" err="1" smtClean="0"/>
              <a:t>Kidwelly</a:t>
            </a:r>
            <a:r>
              <a:rPr lang="en-GB" baseline="0" dirty="0" smtClean="0"/>
              <a:t>, taken on 7 April 2005, so is likely the panel for which buzzing noises were noted. The right image is a modern computerised control at Port Talbot, taken 6 January 2008.</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2</a:t>
            </a:fld>
            <a:endParaRPr lang="en-GB"/>
          </a:p>
        </p:txBody>
      </p:sp>
    </p:spTree>
    <p:extLst>
      <p:ext uri="{BB962C8B-B14F-4D97-AF65-F5344CB8AC3E}">
        <p14:creationId xmlns:p14="http://schemas.microsoft.com/office/powerpoint/2010/main" val="9451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 briefly outline the vulnerabilities,</a:t>
            </a:r>
            <a:r>
              <a:rPr lang="en-GB" baseline="0" dirty="0" smtClean="0"/>
              <a:t> especially track circuits. It’s perhaps worth adding that these systems generally use low currents (tens of milliamps is my understanding) so can be disrupted by modest GIC levels. For example a modern control cable with 0.9mm diameter copper wire has resistance of 28 ohms per km, so a 2 V km-1 geoelectric field can drive up to 73 mA of GIC (depending on other resistances in the system).</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3</a:t>
            </a:fld>
            <a:endParaRPr lang="en-GB"/>
          </a:p>
        </p:txBody>
      </p:sp>
    </p:spTree>
    <p:extLst>
      <p:ext uri="{BB962C8B-B14F-4D97-AF65-F5344CB8AC3E}">
        <p14:creationId xmlns:p14="http://schemas.microsoft.com/office/powerpoint/2010/main" val="242746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Added Jim’s text. Should “exploiting” be “exploring”?</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5</a:t>
            </a:fld>
            <a:endParaRPr lang="en-GB"/>
          </a:p>
        </p:txBody>
      </p:sp>
    </p:spTree>
    <p:extLst>
      <p:ext uri="{BB962C8B-B14F-4D97-AF65-F5344CB8AC3E}">
        <p14:creationId xmlns:p14="http://schemas.microsoft.com/office/powerpoint/2010/main" val="216749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Animated map of affected area</a:t>
            </a:r>
            <a:r>
              <a:rPr lang="en-GB" baseline="0" dirty="0" smtClean="0"/>
              <a:t> – first showing location in UK, and then adding a summary of the anomaly on the line through </a:t>
            </a:r>
            <a:r>
              <a:rPr lang="en-GB" baseline="0" dirty="0" err="1" smtClean="0"/>
              <a:t>Kidwelly</a:t>
            </a:r>
            <a:r>
              <a:rPr lang="en-GB" baseline="0" dirty="0" smtClean="0"/>
              <a:t> to Carmarthen. Also included note on problems in Cornwall – as noted in the </a:t>
            </a:r>
            <a:r>
              <a:rPr lang="en-GB" baseline="0" dirty="0" err="1" smtClean="0"/>
              <a:t>Kidwelly</a:t>
            </a:r>
            <a:r>
              <a:rPr lang="en-GB" baseline="0" dirty="0" smtClean="0"/>
              <a:t> anomaly report. We have, so far, been unable to find more information on the problems in Cornwall, not least the locations.</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6</a:t>
            </a:fld>
            <a:endParaRPr lang="en-GB"/>
          </a:p>
        </p:txBody>
      </p:sp>
    </p:spTree>
    <p:extLst>
      <p:ext uri="{BB962C8B-B14F-4D97-AF65-F5344CB8AC3E}">
        <p14:creationId xmlns:p14="http://schemas.microsoft.com/office/powerpoint/2010/main" val="339780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Comparing the 2003 anomaly</a:t>
            </a:r>
            <a:r>
              <a:rPr lang="en-GB" baseline="0" dirty="0" smtClean="0"/>
              <a:t> report with some text on the impact of the large geomagnetic storm in November 1882 as reported by Walter Maunder in his 1900 book: “The Royal Observatory Greenwich: a glance at its history and work”. It strikes me that there is some reasonable similarity, especially in respect of the use of bells for communications between signal boxes, and the possible impact of GIC on those bells. It gives me some confidence that the 2003 anomaly really was caused by GIC. (NB I am working to better understand the technical use of bells and how that use may have changed.) </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7</a:t>
            </a:fld>
            <a:endParaRPr lang="en-GB"/>
          </a:p>
        </p:txBody>
      </p:sp>
    </p:spTree>
    <p:extLst>
      <p:ext uri="{BB962C8B-B14F-4D97-AF65-F5344CB8AC3E}">
        <p14:creationId xmlns:p14="http://schemas.microsoft.com/office/powerpoint/2010/main" val="134754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Hodogram</a:t>
            </a:r>
            <a:r>
              <a:rPr lang="en-GB" dirty="0" smtClean="0"/>
              <a:t> showing changes in X and Y at</a:t>
            </a:r>
            <a:r>
              <a:rPr lang="en-GB" baseline="0" dirty="0" smtClean="0"/>
              <a:t> Hartland on night of 30-31 October 2003. Baseline estimated by eye from </a:t>
            </a:r>
            <a:r>
              <a:rPr lang="en-GB" baseline="0" dirty="0" err="1" smtClean="0"/>
              <a:t>Intermagnet</a:t>
            </a:r>
            <a:r>
              <a:rPr lang="en-GB" baseline="0" dirty="0" smtClean="0"/>
              <a:t> daily XYZ plots for 23-28 October, quiet-</a:t>
            </a:r>
            <a:r>
              <a:rPr lang="en-GB" baseline="0" dirty="0" err="1" smtClean="0"/>
              <a:t>ish</a:t>
            </a:r>
            <a:r>
              <a:rPr lang="en-GB" baseline="0" dirty="0" smtClean="0"/>
              <a:t> days preceding the Halloween storm. Given that </a:t>
            </a:r>
            <a:r>
              <a:rPr lang="en-GB" baseline="0" dirty="0" err="1" smtClean="0"/>
              <a:t>Kidwelly</a:t>
            </a:r>
            <a:r>
              <a:rPr lang="en-GB" baseline="0" dirty="0" smtClean="0"/>
              <a:t> and Hartland are &lt; 100 km part, Hartland is a good monitor of the conditions at </a:t>
            </a:r>
            <a:r>
              <a:rPr lang="en-GB" baseline="0" dirty="0" err="1" smtClean="0"/>
              <a:t>Kidwelly</a:t>
            </a:r>
            <a:r>
              <a:rPr lang="en-GB" baseline="0" dirty="0" smtClean="0"/>
              <a:t>. The </a:t>
            </a:r>
            <a:r>
              <a:rPr lang="en-GB" baseline="0" dirty="0" err="1" smtClean="0"/>
              <a:t>hodogram</a:t>
            </a:r>
            <a:r>
              <a:rPr lang="en-GB" baseline="0" dirty="0" smtClean="0"/>
              <a:t> shows that there were large excursions in both X and Y at various times from 19:30 through to 01:30 – which coincides well with the reports of problems from 20:05 onwards through that night. These excursions are similar but slightly smaller than the excursions seen at Hartland during the 1989 storm, ones that produced significant GIC effects on UK National Grid (next slide).</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8</a:t>
            </a:fld>
            <a:endParaRPr lang="en-GB"/>
          </a:p>
        </p:txBody>
      </p:sp>
    </p:spTree>
    <p:extLst>
      <p:ext uri="{BB962C8B-B14F-4D97-AF65-F5344CB8AC3E}">
        <p14:creationId xmlns:p14="http://schemas.microsoft.com/office/powerpoint/2010/main" val="418680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Hodogram</a:t>
            </a:r>
            <a:r>
              <a:rPr lang="en-GB" dirty="0" smtClean="0"/>
              <a:t> showing changes in X and Y at</a:t>
            </a:r>
            <a:r>
              <a:rPr lang="en-GB" baseline="0" dirty="0" smtClean="0"/>
              <a:t> Hartland on night of 13-14 March 1989. Baseline taken as annual mean from 1989 Yearbook. The </a:t>
            </a:r>
            <a:r>
              <a:rPr lang="en-GB" baseline="0" dirty="0" err="1" smtClean="0"/>
              <a:t>hodogram</a:t>
            </a:r>
            <a:r>
              <a:rPr lang="en-GB" baseline="0" dirty="0" smtClean="0"/>
              <a:t> shows that there were large fluctuations in X and Y through the night, mostly in the range X=-600±200 </a:t>
            </a:r>
            <a:r>
              <a:rPr lang="en-GB" baseline="0" dirty="0" err="1" smtClean="0"/>
              <a:t>nT</a:t>
            </a:r>
            <a:r>
              <a:rPr lang="en-GB" baseline="0" dirty="0" smtClean="0"/>
              <a:t> and Y=200±200 </a:t>
            </a:r>
            <a:r>
              <a:rPr lang="en-GB" baseline="0" dirty="0" err="1" smtClean="0"/>
              <a:t>nT</a:t>
            </a:r>
            <a:r>
              <a:rPr lang="en-GB" baseline="0" dirty="0" smtClean="0"/>
              <a:t> (green), which suggests a fluctuating westward </a:t>
            </a:r>
            <a:r>
              <a:rPr lang="en-GB" baseline="0" dirty="0" err="1" smtClean="0"/>
              <a:t>electrojet</a:t>
            </a:r>
            <a:r>
              <a:rPr lang="en-GB" baseline="0" dirty="0" smtClean="0"/>
              <a:t> nearby. Two large excursions in both X and Y occurred at 21:30 to 22:00 and at 01:20 to 02:00, suggesting a more complex (vortex?) current pattern was present. The first excursion matched observations of intense aurora over Southern England by MH. The second excursion is a good match to the GIC-induced transformer alarm at Indian Queens, close to Hartland. The alarms at Norwich seem to precede the excursions at Hartland, perhaps indicating the current pattern was propagating westward. This event also caused excessive transformer noise at Pembroke, 84 km north-west of Hartland, but no times are available. Nonetheless the 1989 event provides good evidence of GIC impacts being associated with large XY excursions at Hartland.</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9</a:t>
            </a:fld>
            <a:endParaRPr lang="en-GB"/>
          </a:p>
        </p:txBody>
      </p:sp>
    </p:spTree>
    <p:extLst>
      <p:ext uri="{BB962C8B-B14F-4D97-AF65-F5344CB8AC3E}">
        <p14:creationId xmlns:p14="http://schemas.microsoft.com/office/powerpoint/2010/main" val="246351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Alan – is this what you were suggesting?</a:t>
            </a:r>
          </a:p>
          <a:p>
            <a:endParaRPr lang="en-GB" dirty="0" smtClean="0"/>
          </a:p>
          <a:p>
            <a:r>
              <a:rPr lang="en-GB" dirty="0" smtClean="0"/>
              <a:t>Note</a:t>
            </a:r>
            <a:r>
              <a:rPr lang="en-GB" baseline="0" dirty="0" smtClean="0"/>
              <a:t> animation to highlight location of </a:t>
            </a:r>
            <a:r>
              <a:rPr lang="en-GB" baseline="0" dirty="0" err="1" smtClean="0"/>
              <a:t>Kidwelly</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10</a:t>
            </a:fld>
            <a:endParaRPr lang="en-GB"/>
          </a:p>
        </p:txBody>
      </p:sp>
    </p:spTree>
    <p:extLst>
      <p:ext uri="{BB962C8B-B14F-4D97-AF65-F5344CB8AC3E}">
        <p14:creationId xmlns:p14="http://schemas.microsoft.com/office/powerpoint/2010/main" val="37329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560879" y="1414982"/>
            <a:ext cx="8223803" cy="555477"/>
          </a:xfrm>
          <a:prstGeom prst="rect">
            <a:avLst/>
          </a:prstGeom>
        </p:spPr>
        <p:txBody>
          <a:bodyPr anchor="b"/>
          <a:lstStyle>
            <a:lvl1pPr algn="l">
              <a:defRPr sz="3600" b="1" baseline="0">
                <a:solidFill>
                  <a:srgbClr val="002060"/>
                </a:solidFill>
                <a:latin typeface="+mn-lt"/>
              </a:defRPr>
            </a:lvl1pPr>
          </a:lstStyle>
          <a:p>
            <a:r>
              <a:rPr lang="en-GB" dirty="0" smtClean="0"/>
              <a:t>Insert name here</a:t>
            </a:r>
            <a:endParaRPr lang="en-GB" dirty="0"/>
          </a:p>
        </p:txBody>
      </p:sp>
      <p:sp>
        <p:nvSpPr>
          <p:cNvPr id="13" name="Subtitle 2"/>
          <p:cNvSpPr>
            <a:spLocks noGrp="1"/>
          </p:cNvSpPr>
          <p:nvPr>
            <p:ph type="subTitle" idx="1" hasCustomPrompt="1"/>
          </p:nvPr>
        </p:nvSpPr>
        <p:spPr>
          <a:xfrm>
            <a:off x="560879" y="1970459"/>
            <a:ext cx="8223803" cy="427290"/>
          </a:xfrm>
          <a:prstGeom prst="rect">
            <a:avLst/>
          </a:prstGeom>
        </p:spPr>
        <p:txBody>
          <a:bodyPr/>
          <a:lstStyle>
            <a:lvl1pPr marL="0" indent="0" algn="l">
              <a:buNone/>
              <a:defRPr sz="2800" baseline="0">
                <a:solidFill>
                  <a:srgbClr val="00206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Insert job title</a:t>
            </a:r>
            <a:endParaRPr lang="en-GB" dirty="0"/>
          </a:p>
        </p:txBody>
      </p:sp>
      <p:sp>
        <p:nvSpPr>
          <p:cNvPr id="14" name="Text Placeholder 16"/>
          <p:cNvSpPr>
            <a:spLocks noGrp="1"/>
          </p:cNvSpPr>
          <p:nvPr>
            <p:ph type="body" sz="quarter" idx="10" hasCustomPrompt="1"/>
          </p:nvPr>
        </p:nvSpPr>
        <p:spPr>
          <a:xfrm>
            <a:off x="560879" y="2397749"/>
            <a:ext cx="5872163" cy="493712"/>
          </a:xfrm>
          <a:prstGeom prst="rect">
            <a:avLst/>
          </a:prstGeom>
        </p:spPr>
        <p:txBody>
          <a:bodyPr/>
          <a:lstStyle>
            <a:lvl1pPr marL="0" indent="0">
              <a:buNone/>
              <a:defRPr>
                <a:solidFill>
                  <a:srgbClr val="002060"/>
                </a:solidFill>
              </a:defRPr>
            </a:lvl1pPr>
          </a:lstStyle>
          <a:p>
            <a:pPr lvl="0"/>
            <a:r>
              <a:rPr lang="en-GB" dirty="0" smtClean="0"/>
              <a:t>Insert Presentation Title</a:t>
            </a:r>
            <a:endParaRPr lang="en-GB" dirty="0"/>
          </a:p>
        </p:txBody>
      </p:sp>
      <p:sp>
        <p:nvSpPr>
          <p:cNvPr id="2" name="Slide Number Placeholder 1"/>
          <p:cNvSpPr>
            <a:spLocks noGrp="1"/>
          </p:cNvSpPr>
          <p:nvPr>
            <p:ph type="sldNum" sz="quarter" idx="11"/>
          </p:nvPr>
        </p:nvSpPr>
        <p:spPr/>
        <p:txBody>
          <a:bodyPr/>
          <a:lstStyle/>
          <a:p>
            <a:fld id="{940600FA-6DE6-4B83-84D2-3DF8FC41D849}" type="slidenum">
              <a:rPr lang="en-GB" smtClean="0"/>
              <a:t>‹#›</a:t>
            </a:fld>
            <a:endParaRPr lang="en-GB"/>
          </a:p>
        </p:txBody>
      </p:sp>
      <p:sp>
        <p:nvSpPr>
          <p:cNvPr id="11" name="TextBox 10"/>
          <p:cNvSpPr txBox="1"/>
          <p:nvPr userDrawn="1"/>
        </p:nvSpPr>
        <p:spPr>
          <a:xfrm>
            <a:off x="3896882" y="6441310"/>
            <a:ext cx="1350236" cy="276999"/>
          </a:xfrm>
          <a:prstGeom prst="rect">
            <a:avLst/>
          </a:prstGeom>
          <a:noFill/>
        </p:spPr>
        <p:txBody>
          <a:bodyPr wrap="square" rtlCol="0">
            <a:spAutoFit/>
          </a:bodyPr>
          <a:lstStyle/>
          <a:p>
            <a:r>
              <a:rPr lang="en-US" altLang="en-US" sz="1200" dirty="0" smtClean="0"/>
              <a:t>© 2019 RAL Space</a:t>
            </a:r>
            <a:endParaRPr lang="en-US" altLang="en-US" sz="1200" dirty="0"/>
          </a:p>
        </p:txBody>
      </p:sp>
    </p:spTree>
    <p:extLst>
      <p:ext uri="{BB962C8B-B14F-4D97-AF65-F5344CB8AC3E}">
        <p14:creationId xmlns:p14="http://schemas.microsoft.com/office/powerpoint/2010/main" val="20759238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3E5A3E-D6E0-48CA-B560-00AA183B6408}"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156902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E5A3E-D6E0-48CA-B560-00AA183B6408}"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176825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E5A3E-D6E0-48CA-B560-00AA183B6408}"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97593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E5A3E-D6E0-48CA-B560-00AA183B6408}"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21006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3E5A3E-D6E0-48CA-B560-00AA183B6408}"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10168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3E5A3E-D6E0-48CA-B560-00AA183B6408}"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07379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0479" y="169689"/>
            <a:ext cx="5549727" cy="506546"/>
          </a:xfrm>
          <a:prstGeom prst="rect">
            <a:avLst/>
          </a:prstGeom>
        </p:spPr>
        <p:txBody>
          <a:bodyPr/>
          <a:lstStyle>
            <a:lvl1pPr>
              <a:defRPr sz="3600" b="1">
                <a:solidFill>
                  <a:srgbClr val="002060"/>
                </a:solidFill>
                <a:latin typeface="+mn-lt"/>
              </a:defRPr>
            </a:lvl1pPr>
          </a:lstStyle>
          <a:p>
            <a:r>
              <a:rPr lang="en-GB" dirty="0" smtClean="0"/>
              <a:t>Insert heading here</a:t>
            </a:r>
            <a:endParaRPr lang="en-GB" dirty="0"/>
          </a:p>
        </p:txBody>
      </p:sp>
      <p:sp>
        <p:nvSpPr>
          <p:cNvPr id="8" name="Content Placeholder 2"/>
          <p:cNvSpPr>
            <a:spLocks noGrp="1"/>
          </p:cNvSpPr>
          <p:nvPr>
            <p:ph idx="1" hasCustomPrompt="1"/>
          </p:nvPr>
        </p:nvSpPr>
        <p:spPr>
          <a:xfrm>
            <a:off x="838200" y="1718533"/>
            <a:ext cx="7490254" cy="4351338"/>
          </a:xfrm>
          <a:prstGeom prst="rect">
            <a:avLst/>
          </a:prstGeom>
        </p:spPr>
        <p:txBody>
          <a:bodyPr/>
          <a:lstStyle>
            <a:lvl1pPr marL="342891" indent="-342891">
              <a:buFont typeface="Arial" panose="020B0604020202020204" pitchFamily="34" charset="0"/>
              <a:buChar char="•"/>
              <a:defRPr sz="2800" baseline="0">
                <a:solidFill>
                  <a:srgbClr val="002060"/>
                </a:solidFill>
              </a:defRPr>
            </a:lvl1pPr>
            <a:lvl2pPr marL="742932" indent="-285744">
              <a:buFont typeface="Arial" panose="020B0604020202020204" pitchFamily="34" charset="0"/>
              <a:buChar char="•"/>
              <a:defRPr sz="2400">
                <a:solidFill>
                  <a:srgbClr val="002060"/>
                </a:solidFill>
              </a:defRPr>
            </a:lvl2pPr>
            <a:lvl3pPr marL="1257269" indent="-342891">
              <a:buFont typeface="Arial" panose="020B0604020202020204" pitchFamily="34" charset="0"/>
              <a:buChar char="•"/>
              <a:defRPr sz="2000">
                <a:solidFill>
                  <a:srgbClr val="002060"/>
                </a:solidFill>
              </a:defRPr>
            </a:lvl3pPr>
            <a:lvl4pPr marL="1371566" indent="0">
              <a:buFont typeface="Arial" panose="020B0604020202020204" pitchFamily="34" charset="0"/>
              <a:buNone/>
              <a:defRPr>
                <a:solidFill>
                  <a:srgbClr val="002060"/>
                </a:solidFill>
              </a:defRPr>
            </a:lvl4pPr>
            <a:lvl5pPr marL="2114498" indent="-285744">
              <a:buFont typeface="Arial" panose="020B0604020202020204" pitchFamily="34" charset="0"/>
              <a:buChar char="•"/>
              <a:defRPr>
                <a:solidFill>
                  <a:srgbClr val="002060"/>
                </a:solidFill>
              </a:defRPr>
            </a:lvl5pPr>
          </a:lstStyle>
          <a:p>
            <a:pPr lvl="0"/>
            <a:r>
              <a:rPr lang="en-US" dirty="0" smtClean="0"/>
              <a:t>First level </a:t>
            </a:r>
          </a:p>
          <a:p>
            <a:pPr lvl="1"/>
            <a:r>
              <a:rPr lang="en-US" dirty="0" smtClean="0"/>
              <a:t>Second level </a:t>
            </a:r>
          </a:p>
          <a:p>
            <a:pPr lvl="2"/>
            <a:r>
              <a:rPr lang="en-US" dirty="0" smtClean="0"/>
              <a:t>Third level</a:t>
            </a:r>
          </a:p>
        </p:txBody>
      </p:sp>
      <p:sp>
        <p:nvSpPr>
          <p:cNvPr id="2" name="Slide Number Placeholder 1"/>
          <p:cNvSpPr>
            <a:spLocks noGrp="1"/>
          </p:cNvSpPr>
          <p:nvPr>
            <p:ph type="sldNum" sz="quarter" idx="10"/>
          </p:nvPr>
        </p:nvSpPr>
        <p:spPr/>
        <p:txBody>
          <a:bodyPr/>
          <a:lstStyle/>
          <a:p>
            <a:fld id="{940600FA-6DE6-4B83-84D2-3DF8FC41D849}" type="slidenum">
              <a:rPr lang="en-GB" smtClean="0"/>
              <a:t>‹#›</a:t>
            </a:fld>
            <a:endParaRPr lang="en-GB"/>
          </a:p>
        </p:txBody>
      </p:sp>
    </p:spTree>
    <p:extLst>
      <p:ext uri="{BB962C8B-B14F-4D97-AF65-F5344CB8AC3E}">
        <p14:creationId xmlns:p14="http://schemas.microsoft.com/office/powerpoint/2010/main" val="2895815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964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696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3E5A3E-D6E0-48CA-B560-00AA183B6408}"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172424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3E5A3E-D6E0-48CA-B560-00AA183B6408}"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191914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3E5A3E-D6E0-48CA-B560-00AA183B6408}"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94258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3E5A3E-D6E0-48CA-B560-00AA183B6408}"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30515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3E5A3E-D6E0-48CA-B560-00AA183B6408}"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482B7-BCAF-4E36-A06A-5853F332871F}" type="slidenum">
              <a:rPr lang="en-GB" smtClean="0"/>
              <a:t>‹#›</a:t>
            </a:fld>
            <a:endParaRPr lang="en-GB"/>
          </a:p>
        </p:txBody>
      </p:sp>
    </p:spTree>
    <p:extLst>
      <p:ext uri="{BB962C8B-B14F-4D97-AF65-F5344CB8AC3E}">
        <p14:creationId xmlns:p14="http://schemas.microsoft.com/office/powerpoint/2010/main" val="26869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val="0"/>
              </a:ext>
            </a:extLst>
          </a:blip>
          <a:srcRect r="50067"/>
          <a:stretch/>
        </p:blipFill>
        <p:spPr>
          <a:xfrm>
            <a:off x="-57704" y="427485"/>
            <a:ext cx="9243649" cy="651762"/>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19205" y="173856"/>
            <a:ext cx="2068027" cy="44991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68899" y="173856"/>
            <a:ext cx="1440000" cy="444470"/>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600FA-6DE6-4B83-84D2-3DF8FC41D849}" type="slidenum">
              <a:rPr lang="en-GB" smtClean="0"/>
              <a:t>‹#›</a:t>
            </a:fld>
            <a:endParaRPr lang="en-GB"/>
          </a:p>
        </p:txBody>
      </p:sp>
    </p:spTree>
    <p:extLst>
      <p:ext uri="{BB962C8B-B14F-4D97-AF65-F5344CB8AC3E}">
        <p14:creationId xmlns:p14="http://schemas.microsoft.com/office/powerpoint/2010/main" val="194610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E5A3E-D6E0-48CA-B560-00AA183B6408}" type="datetimeFigureOut">
              <a:rPr lang="en-GB" smtClean="0"/>
              <a:t>04/09/2019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482B7-BCAF-4E36-A06A-5853F332871F}" type="slidenum">
              <a:rPr lang="en-GB" smtClean="0"/>
              <a:t>‹#›</a:t>
            </a:fld>
            <a:endParaRPr lang="en-GB"/>
          </a:p>
        </p:txBody>
      </p:sp>
    </p:spTree>
    <p:extLst>
      <p:ext uri="{BB962C8B-B14F-4D97-AF65-F5344CB8AC3E}">
        <p14:creationId xmlns:p14="http://schemas.microsoft.com/office/powerpoint/2010/main" val="37142104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653" y="2614517"/>
            <a:ext cx="6292205" cy="555477"/>
          </a:xfrm>
        </p:spPr>
        <p:txBody>
          <a:bodyPr/>
          <a:lstStyle/>
          <a:p>
            <a:pPr algn="ctr"/>
            <a:r>
              <a:rPr lang="en-GB" dirty="0"/>
              <a:t>Update on rail anomaly analysis</a:t>
            </a:r>
          </a:p>
        </p:txBody>
      </p:sp>
      <p:sp>
        <p:nvSpPr>
          <p:cNvPr id="3" name="Subtitle 2"/>
          <p:cNvSpPr>
            <a:spLocks noGrp="1"/>
          </p:cNvSpPr>
          <p:nvPr>
            <p:ph type="subTitle" idx="1"/>
          </p:nvPr>
        </p:nvSpPr>
        <p:spPr>
          <a:xfrm>
            <a:off x="533400" y="3169994"/>
            <a:ext cx="7981950" cy="601906"/>
          </a:xfrm>
        </p:spPr>
        <p:txBody>
          <a:bodyPr/>
          <a:lstStyle/>
          <a:p>
            <a:pPr algn="ctr"/>
            <a:r>
              <a:rPr lang="en-GB" dirty="0" smtClean="0"/>
              <a:t>m</a:t>
            </a:r>
            <a:r>
              <a:rPr lang="en-GB" dirty="0" smtClean="0"/>
              <a:t>ike.hapgood@stfc.ac.uk</a:t>
            </a:r>
            <a:endParaRPr lang="en-GB" dirty="0"/>
          </a:p>
        </p:txBody>
      </p:sp>
      <p:sp>
        <p:nvSpPr>
          <p:cNvPr id="5" name="Slide Number Placeholder 4"/>
          <p:cNvSpPr>
            <a:spLocks noGrp="1"/>
          </p:cNvSpPr>
          <p:nvPr>
            <p:ph type="sldNum" sz="quarter" idx="11"/>
          </p:nvPr>
        </p:nvSpPr>
        <p:spPr/>
        <p:txBody>
          <a:bodyPr/>
          <a:lstStyle/>
          <a:p>
            <a:fld id="{940600FA-6DE6-4B83-84D2-3DF8FC41D849}" type="slidenum">
              <a:rPr lang="en-GB" smtClean="0"/>
              <a:t>1</a:t>
            </a:fld>
            <a:endParaRPr lang="en-GB"/>
          </a:p>
        </p:txBody>
      </p:sp>
    </p:spTree>
    <p:extLst>
      <p:ext uri="{BB962C8B-B14F-4D97-AF65-F5344CB8AC3E}">
        <p14:creationId xmlns:p14="http://schemas.microsoft.com/office/powerpoint/2010/main" val="260088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887" y="569260"/>
            <a:ext cx="5744655" cy="6462736"/>
          </a:xfrm>
          <a:prstGeom prst="rect">
            <a:avLst/>
          </a:prstGeom>
        </p:spPr>
      </p:pic>
      <p:sp>
        <p:nvSpPr>
          <p:cNvPr id="2" name="Title 1"/>
          <p:cNvSpPr>
            <a:spLocks noGrp="1"/>
          </p:cNvSpPr>
          <p:nvPr>
            <p:ph type="title"/>
          </p:nvPr>
        </p:nvSpPr>
        <p:spPr>
          <a:xfrm>
            <a:off x="457200" y="125553"/>
            <a:ext cx="4038600" cy="629893"/>
          </a:xfrm>
        </p:spPr>
        <p:txBody>
          <a:bodyPr/>
          <a:lstStyle/>
          <a:p>
            <a:r>
              <a:rPr lang="en-GB" sz="3600" b="1" dirty="0" smtClean="0">
                <a:solidFill>
                  <a:srgbClr val="002060"/>
                </a:solidFill>
                <a:latin typeface="+mn-lt"/>
              </a:rPr>
              <a:t>E-field modelling</a:t>
            </a:r>
            <a:endParaRPr lang="en-GB" sz="3600" b="1" dirty="0">
              <a:solidFill>
                <a:srgbClr val="002060"/>
              </a:solidFill>
              <a:latin typeface="+mn-lt"/>
            </a:endParaRPr>
          </a:p>
        </p:txBody>
      </p:sp>
      <p:pic>
        <p:nvPicPr>
          <p:cNvPr id="25" name="Content Placeholder 3"/>
          <p:cNvPicPr>
            <a:picLocks noGrp="1" noChangeAspect="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887" y="1752351"/>
            <a:ext cx="3650185" cy="4106458"/>
          </a:xfrm>
        </p:spPr>
      </p:pic>
      <p:sp>
        <p:nvSpPr>
          <p:cNvPr id="28" name="Oval 27"/>
          <p:cNvSpPr/>
          <p:nvPr/>
        </p:nvSpPr>
        <p:spPr>
          <a:xfrm rot="5400000">
            <a:off x="2054512" y="4812342"/>
            <a:ext cx="400084" cy="467139"/>
          </a:xfrm>
          <a:prstGeom prst="ellipse">
            <a:avLst/>
          </a:prstGeom>
          <a:noFill/>
          <a:ln w="25400">
            <a:solidFill>
              <a:srgbClr val="F92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067760" y="1521858"/>
            <a:ext cx="3999122" cy="3724096"/>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t>Plot </a:t>
            </a:r>
            <a:r>
              <a:rPr lang="en-GB" sz="2800" dirty="0"/>
              <a:t>shows </a:t>
            </a:r>
            <a:r>
              <a:rPr lang="en-GB" sz="2800" dirty="0" smtClean="0"/>
              <a:t>modelled E-fields @ 21:20</a:t>
            </a:r>
          </a:p>
          <a:p>
            <a:pPr marL="540000" lvl="1" indent="-216000">
              <a:buFont typeface="Arial" panose="020B0604020202020204" pitchFamily="34" charset="0"/>
              <a:buChar char="•"/>
            </a:pPr>
            <a:r>
              <a:rPr lang="en-GB" sz="2400" dirty="0" smtClean="0"/>
              <a:t>uses data from Hartland (</a:t>
            </a:r>
            <a:r>
              <a:rPr lang="en-GB" sz="2400" dirty="0" smtClean="0">
                <a:solidFill>
                  <a:srgbClr val="FF0000"/>
                </a:solidFill>
              </a:rPr>
              <a:t>●</a:t>
            </a:r>
            <a:r>
              <a:rPr lang="en-GB" sz="2400" dirty="0" smtClean="0"/>
              <a:t>) &amp; other observatories</a:t>
            </a:r>
          </a:p>
          <a:p>
            <a:pPr marL="342900" indent="-342900">
              <a:buFont typeface="Arial" panose="020B0604020202020204" pitchFamily="34" charset="0"/>
              <a:buChar char="•"/>
            </a:pPr>
            <a:r>
              <a:rPr lang="en-GB" sz="2800" dirty="0" smtClean="0"/>
              <a:t>Significant E-fields present at time of reported anomaly</a:t>
            </a:r>
          </a:p>
          <a:p>
            <a:pPr marL="800100" lvl="1" indent="-342900">
              <a:buFont typeface="Arial" panose="020B0604020202020204" pitchFamily="34" charset="0"/>
              <a:buChar char="•"/>
            </a:pPr>
            <a:r>
              <a:rPr lang="en-GB" sz="2400" dirty="0" smtClean="0"/>
              <a:t>anomaly may well be result of </a:t>
            </a:r>
            <a:r>
              <a:rPr lang="en-GB" sz="2400" dirty="0" err="1" smtClean="0"/>
              <a:t>SpW</a:t>
            </a:r>
            <a:endParaRPr lang="en-GB" sz="2400" dirty="0" smtClean="0"/>
          </a:p>
        </p:txBody>
      </p:sp>
      <p:sp>
        <p:nvSpPr>
          <p:cNvPr id="5" name="Oval 4"/>
          <p:cNvSpPr/>
          <p:nvPr/>
        </p:nvSpPr>
        <p:spPr>
          <a:xfrm>
            <a:off x="2020984" y="6302183"/>
            <a:ext cx="137290" cy="1432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6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46" y="169689"/>
            <a:ext cx="5549727" cy="506546"/>
          </a:xfrm>
        </p:spPr>
        <p:txBody>
          <a:bodyPr/>
          <a:lstStyle/>
          <a:p>
            <a:r>
              <a:rPr lang="en-GB" sz="2800" dirty="0" smtClean="0"/>
              <a:t>Understanding the technology</a:t>
            </a:r>
            <a:endParaRPr lang="en-GB" sz="2800" dirty="0"/>
          </a:p>
        </p:txBody>
      </p:sp>
      <p:sp>
        <p:nvSpPr>
          <p:cNvPr id="3" name="Content Placeholder 2"/>
          <p:cNvSpPr>
            <a:spLocks noGrp="1"/>
          </p:cNvSpPr>
          <p:nvPr>
            <p:ph idx="1"/>
          </p:nvPr>
        </p:nvSpPr>
        <p:spPr>
          <a:xfrm>
            <a:off x="229283" y="986136"/>
            <a:ext cx="8775290" cy="5735339"/>
          </a:xfrm>
        </p:spPr>
        <p:txBody>
          <a:bodyPr/>
          <a:lstStyle/>
          <a:p>
            <a:r>
              <a:rPr lang="en-GB" dirty="0" smtClean="0"/>
              <a:t>UK rail control systems are diverse as in dated images below, reflecting different regional histories, and investment patterns</a:t>
            </a:r>
          </a:p>
          <a:p>
            <a:pPr lvl="1"/>
            <a:endParaRPr lang="en-GB" dirty="0"/>
          </a:p>
          <a:p>
            <a:pPr lvl="1"/>
            <a:endParaRPr lang="en-GB" dirty="0" smtClean="0"/>
          </a:p>
          <a:p>
            <a:pPr lvl="1"/>
            <a:endParaRPr lang="en-GB" dirty="0"/>
          </a:p>
          <a:p>
            <a:pPr lvl="1"/>
            <a:endParaRPr lang="en-GB" dirty="0" smtClean="0"/>
          </a:p>
          <a:p>
            <a:pPr lvl="1"/>
            <a:endParaRPr lang="en-GB" dirty="0"/>
          </a:p>
          <a:p>
            <a:pPr lvl="1">
              <a:spcBef>
                <a:spcPts val="1800"/>
              </a:spcBef>
            </a:pPr>
            <a:r>
              <a:rPr lang="en-GB" dirty="0"/>
              <a:t>Many middle-rank lines use legacy systems: signal boxes control track </a:t>
            </a:r>
            <a:r>
              <a:rPr lang="en-GB" dirty="0" smtClean="0"/>
              <a:t>blocks via inter-box </a:t>
            </a:r>
            <a:r>
              <a:rPr lang="en-GB" dirty="0" err="1" smtClean="0"/>
              <a:t>comms</a:t>
            </a:r>
            <a:r>
              <a:rPr lang="en-GB" dirty="0" smtClean="0"/>
              <a:t> and track circuits (left</a:t>
            </a:r>
            <a:r>
              <a:rPr lang="en-GB" dirty="0"/>
              <a:t>) </a:t>
            </a:r>
            <a:endParaRPr lang="en-GB" dirty="0" smtClean="0"/>
          </a:p>
          <a:p>
            <a:pPr lvl="1">
              <a:spcBef>
                <a:spcPts val="0"/>
              </a:spcBef>
            </a:pPr>
            <a:r>
              <a:rPr lang="en-GB" dirty="0" smtClean="0"/>
              <a:t>Gradual modernisation with 1960s electronic panels (centre)</a:t>
            </a:r>
          </a:p>
          <a:p>
            <a:pPr lvl="1"/>
            <a:r>
              <a:rPr lang="en-GB" dirty="0" smtClean="0"/>
              <a:t>Major lines have intensive infrastructure (incl. track circuits) controlled remotely by a few centres (modern desktop - right)</a:t>
            </a:r>
          </a:p>
          <a:p>
            <a:pPr lvl="1"/>
            <a:r>
              <a:rPr lang="en-GB" dirty="0" smtClean="0"/>
              <a:t>Limited </a:t>
            </a:r>
            <a:r>
              <a:rPr lang="en-GB" dirty="0"/>
              <a:t>infrastructure on remote lines: mobile/landline phones</a:t>
            </a:r>
          </a:p>
          <a:p>
            <a:pPr lvl="1"/>
            <a:endParaRPr lang="en-GB" dirty="0" smtClean="0"/>
          </a:p>
          <a:p>
            <a:pPr lvl="1"/>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t>2</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83" y="2280862"/>
            <a:ext cx="2822876" cy="190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437" y="2280862"/>
            <a:ext cx="2891889" cy="1908000"/>
          </a:xfrm>
          <a:prstGeom prst="rect">
            <a:avLst/>
          </a:prstGeom>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1853" y="2280862"/>
            <a:ext cx="3022475" cy="1908000"/>
          </a:xfrm>
          <a:prstGeom prst="rect">
            <a:avLst/>
          </a:prstGeom>
        </p:spPr>
      </p:pic>
      <p:sp>
        <p:nvSpPr>
          <p:cNvPr id="8" name="TextBox 7"/>
          <p:cNvSpPr txBox="1"/>
          <p:nvPr/>
        </p:nvSpPr>
        <p:spPr>
          <a:xfrm>
            <a:off x="229283" y="2280862"/>
            <a:ext cx="796413" cy="369332"/>
          </a:xfrm>
          <a:prstGeom prst="rect">
            <a:avLst/>
          </a:prstGeom>
          <a:noFill/>
        </p:spPr>
        <p:txBody>
          <a:bodyPr wrap="square" rtlCol="0">
            <a:spAutoFit/>
          </a:bodyPr>
          <a:lstStyle/>
          <a:p>
            <a:r>
              <a:rPr lang="en-GB" b="1" dirty="0" smtClean="0">
                <a:solidFill>
                  <a:schemeClr val="bg1"/>
                </a:solidFill>
              </a:rPr>
              <a:t>2016</a:t>
            </a:r>
            <a:endParaRPr lang="en-GB" b="1" dirty="0">
              <a:solidFill>
                <a:schemeClr val="bg1"/>
              </a:solidFill>
            </a:endParaRPr>
          </a:p>
        </p:txBody>
      </p:sp>
      <p:sp>
        <p:nvSpPr>
          <p:cNvPr id="9" name="TextBox 8"/>
          <p:cNvSpPr txBox="1"/>
          <p:nvPr/>
        </p:nvSpPr>
        <p:spPr>
          <a:xfrm>
            <a:off x="8208160" y="2280862"/>
            <a:ext cx="796413" cy="369332"/>
          </a:xfrm>
          <a:prstGeom prst="rect">
            <a:avLst/>
          </a:prstGeom>
          <a:noFill/>
        </p:spPr>
        <p:txBody>
          <a:bodyPr wrap="square" rtlCol="0">
            <a:spAutoFit/>
          </a:bodyPr>
          <a:lstStyle/>
          <a:p>
            <a:r>
              <a:rPr lang="en-GB" b="1" dirty="0" smtClean="0">
                <a:solidFill>
                  <a:schemeClr val="bg1"/>
                </a:solidFill>
              </a:rPr>
              <a:t>2008</a:t>
            </a:r>
            <a:endParaRPr lang="en-GB" b="1" dirty="0">
              <a:solidFill>
                <a:schemeClr val="bg1"/>
              </a:solidFill>
            </a:endParaRPr>
          </a:p>
        </p:txBody>
      </p:sp>
      <p:sp>
        <p:nvSpPr>
          <p:cNvPr id="10" name="TextBox 9"/>
          <p:cNvSpPr txBox="1"/>
          <p:nvPr/>
        </p:nvSpPr>
        <p:spPr>
          <a:xfrm>
            <a:off x="3021437" y="3819530"/>
            <a:ext cx="796413" cy="369332"/>
          </a:xfrm>
          <a:prstGeom prst="rect">
            <a:avLst/>
          </a:prstGeom>
          <a:noFill/>
        </p:spPr>
        <p:txBody>
          <a:bodyPr wrap="square" rtlCol="0">
            <a:spAutoFit/>
          </a:bodyPr>
          <a:lstStyle/>
          <a:p>
            <a:r>
              <a:rPr lang="en-GB" b="1" dirty="0" smtClean="0">
                <a:solidFill>
                  <a:schemeClr val="bg1"/>
                </a:solidFill>
              </a:rPr>
              <a:t>2005</a:t>
            </a:r>
            <a:endParaRPr lang="en-GB" b="1" dirty="0">
              <a:solidFill>
                <a:schemeClr val="bg1"/>
              </a:solidFill>
            </a:endParaRPr>
          </a:p>
        </p:txBody>
      </p:sp>
    </p:spTree>
    <p:extLst>
      <p:ext uri="{BB962C8B-B14F-4D97-AF65-F5344CB8AC3E}">
        <p14:creationId xmlns:p14="http://schemas.microsoft.com/office/powerpoint/2010/main" val="66625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99" y="169689"/>
            <a:ext cx="5549727" cy="506546"/>
          </a:xfrm>
        </p:spPr>
        <p:txBody>
          <a:bodyPr/>
          <a:lstStyle/>
          <a:p>
            <a:r>
              <a:rPr lang="en-GB" dirty="0" smtClean="0"/>
              <a:t>What is GIC risk to rail?</a:t>
            </a:r>
            <a:endParaRPr lang="en-GB" dirty="0"/>
          </a:p>
        </p:txBody>
      </p:sp>
      <p:sp>
        <p:nvSpPr>
          <p:cNvPr id="3" name="Content Placeholder 2"/>
          <p:cNvSpPr>
            <a:spLocks noGrp="1"/>
          </p:cNvSpPr>
          <p:nvPr>
            <p:ph idx="1"/>
          </p:nvPr>
        </p:nvSpPr>
        <p:spPr>
          <a:xfrm>
            <a:off x="229283" y="986136"/>
            <a:ext cx="8775290" cy="5735339"/>
          </a:xfrm>
        </p:spPr>
        <p:txBody>
          <a:bodyPr/>
          <a:lstStyle/>
          <a:p>
            <a:r>
              <a:rPr lang="en-GB" dirty="0" smtClean="0"/>
              <a:t>Rail uses range of grounded technologies that provide extended conductive paths along tracks</a:t>
            </a:r>
          </a:p>
          <a:p>
            <a:pPr lvl="1"/>
            <a:r>
              <a:rPr lang="en-GB" dirty="0" smtClean="0"/>
              <a:t>Track circuits - central to rail safety since 1870s – see figure</a:t>
            </a:r>
          </a:p>
          <a:p>
            <a:pPr lvl="1"/>
            <a:r>
              <a:rPr lang="en-GB" dirty="0" smtClean="0"/>
              <a:t>Control lines for colour light signals</a:t>
            </a:r>
          </a:p>
          <a:p>
            <a:pPr lvl="1"/>
            <a:r>
              <a:rPr lang="en-GB" dirty="0" smtClean="0"/>
              <a:t>Legacy </a:t>
            </a:r>
            <a:r>
              <a:rPr lang="en-GB" dirty="0" err="1" smtClean="0"/>
              <a:t>comms</a:t>
            </a:r>
            <a:r>
              <a:rPr lang="en-GB" dirty="0" smtClean="0"/>
              <a:t> lines for block control, bell signals</a:t>
            </a:r>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t>3</a:t>
            </a:fld>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50" y="3251814"/>
            <a:ext cx="6105587" cy="3104536"/>
          </a:xfrm>
          <a:prstGeom prst="rect">
            <a:avLst/>
          </a:prstGeom>
        </p:spPr>
      </p:pic>
    </p:spTree>
    <p:extLst>
      <p:ext uri="{BB962C8B-B14F-4D97-AF65-F5344CB8AC3E}">
        <p14:creationId xmlns:p14="http://schemas.microsoft.com/office/powerpoint/2010/main" val="290305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5" y="77967"/>
            <a:ext cx="5549727" cy="506546"/>
          </a:xfrm>
        </p:spPr>
        <p:txBody>
          <a:bodyPr/>
          <a:lstStyle/>
          <a:p>
            <a:r>
              <a:rPr lang="en-GB" dirty="0" smtClean="0"/>
              <a:t>Low currents &amp; relays</a:t>
            </a:r>
            <a:endParaRPr lang="en-GB" dirty="0"/>
          </a:p>
        </p:txBody>
      </p:sp>
      <p:sp>
        <p:nvSpPr>
          <p:cNvPr id="3" name="Content Placeholder 2"/>
          <p:cNvSpPr>
            <a:spLocks noGrp="1"/>
          </p:cNvSpPr>
          <p:nvPr>
            <p:ph idx="1"/>
          </p:nvPr>
        </p:nvSpPr>
        <p:spPr>
          <a:xfrm>
            <a:off x="473725" y="1123621"/>
            <a:ext cx="7920829" cy="5113111"/>
          </a:xfrm>
        </p:spPr>
        <p:txBody>
          <a:bodyPr/>
          <a:lstStyle/>
          <a:p>
            <a:r>
              <a:rPr lang="en-GB" dirty="0" smtClean="0"/>
              <a:t>Long electrical connections on rail systems generally </a:t>
            </a:r>
            <a:r>
              <a:rPr lang="en-GB" dirty="0"/>
              <a:t>use low </a:t>
            </a:r>
            <a:r>
              <a:rPr lang="en-GB" dirty="0" smtClean="0"/>
              <a:t>currents (~10s mA)</a:t>
            </a:r>
            <a:r>
              <a:rPr lang="en-GB" dirty="0"/>
              <a:t> </a:t>
            </a:r>
            <a:r>
              <a:rPr lang="en-GB" dirty="0" smtClean="0"/>
              <a:t>so </a:t>
            </a:r>
            <a:r>
              <a:rPr lang="en-GB" dirty="0"/>
              <a:t>modest GIC levels can disrupt</a:t>
            </a:r>
          </a:p>
          <a:p>
            <a:r>
              <a:rPr lang="en-GB" dirty="0" smtClean="0"/>
              <a:t>Relays activate local power for devices such as signals and bells </a:t>
            </a:r>
          </a:p>
          <a:p>
            <a:r>
              <a:rPr lang="en-GB" dirty="0" smtClean="0"/>
              <a:t>Even with modern cables (~0.9mm </a:t>
            </a:r>
            <a:r>
              <a:rPr lang="en-GB" dirty="0" smtClean="0">
                <a:latin typeface="Calibri" panose="020F0502020204030204" pitchFamily="34" charset="0"/>
                <a:cs typeface="Calibri" panose="020F0502020204030204" pitchFamily="34" charset="0"/>
              </a:rPr>
              <a:t>ø Cu</a:t>
            </a:r>
            <a:r>
              <a:rPr lang="en-GB" dirty="0" smtClean="0"/>
              <a:t>) a </a:t>
            </a:r>
            <a:r>
              <a:rPr lang="en-GB" dirty="0"/>
              <a:t>2 </a:t>
            </a:r>
            <a:r>
              <a:rPr lang="en-GB" dirty="0" smtClean="0"/>
              <a:t>V/km </a:t>
            </a:r>
            <a:r>
              <a:rPr lang="en-GB" dirty="0"/>
              <a:t>geoelectric field can drive up to 73 mA of </a:t>
            </a:r>
            <a:r>
              <a:rPr lang="en-GB" dirty="0" smtClean="0"/>
              <a:t>GIC</a:t>
            </a:r>
          </a:p>
          <a:p>
            <a:r>
              <a:rPr lang="en-GB" dirty="0" smtClean="0"/>
              <a:t>Older cables </a:t>
            </a:r>
            <a:r>
              <a:rPr lang="en-GB" dirty="0"/>
              <a:t>heavier </a:t>
            </a:r>
            <a:r>
              <a:rPr lang="en-GB" dirty="0" smtClean="0"/>
              <a:t>(~</a:t>
            </a:r>
            <a:r>
              <a:rPr lang="en-GB" dirty="0"/>
              <a:t>2.8mm </a:t>
            </a:r>
            <a:r>
              <a:rPr lang="en-GB" dirty="0">
                <a:latin typeface="Calibri" panose="020F0502020204030204" pitchFamily="34" charset="0"/>
                <a:cs typeface="Calibri" panose="020F0502020204030204" pitchFamily="34" charset="0"/>
              </a:rPr>
              <a:t>ø </a:t>
            </a:r>
            <a:r>
              <a:rPr lang="en-GB" dirty="0" smtClean="0">
                <a:latin typeface="Calibri" panose="020F0502020204030204" pitchFamily="34" charset="0"/>
                <a:cs typeface="Calibri" panose="020F0502020204030204" pitchFamily="34" charset="0"/>
              </a:rPr>
              <a:t>Cu = </a:t>
            </a:r>
            <a:r>
              <a:rPr lang="en-GB" dirty="0" smtClean="0"/>
              <a:t>x10) so they could run overhead (see image). GIC up x10.</a:t>
            </a:r>
          </a:p>
          <a:p>
            <a:r>
              <a:rPr lang="en-GB" dirty="0" smtClean="0"/>
              <a:t>Latter cables similar to telegraph lines used in early 20</a:t>
            </a:r>
            <a:r>
              <a:rPr lang="en-GB" baseline="30000" dirty="0" smtClean="0"/>
              <a:t>th</a:t>
            </a:r>
            <a:r>
              <a:rPr lang="en-GB" dirty="0" smtClean="0"/>
              <a:t> century (9 gauge Cu)</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t>4</a:t>
            </a:fld>
            <a:endParaRPr lang="en-GB"/>
          </a:p>
        </p:txBody>
      </p:sp>
      <p:grpSp>
        <p:nvGrpSpPr>
          <p:cNvPr id="7" name="Group 6"/>
          <p:cNvGrpSpPr/>
          <p:nvPr/>
        </p:nvGrpSpPr>
        <p:grpSpPr>
          <a:xfrm>
            <a:off x="562258" y="1123621"/>
            <a:ext cx="8118466" cy="5113111"/>
            <a:chOff x="562258" y="1123621"/>
            <a:chExt cx="8118466" cy="5113111"/>
          </a:xfrm>
        </p:grpSpPr>
        <p:pic>
          <p:nvPicPr>
            <p:cNvPr id="6" name="Picture 5"/>
            <p:cNvPicPr>
              <a:picLocks noChangeAspect="1"/>
            </p:cNvPicPr>
            <p:nvPr/>
          </p:nvPicPr>
          <p:blipFill>
            <a:blip r:embed="rId2"/>
            <a:stretch>
              <a:fillRect/>
            </a:stretch>
          </p:blipFill>
          <p:spPr>
            <a:xfrm>
              <a:off x="562258" y="1123621"/>
              <a:ext cx="8118466" cy="5113111"/>
            </a:xfrm>
            <a:prstGeom prst="rect">
              <a:avLst/>
            </a:prstGeom>
          </p:spPr>
        </p:pic>
        <p:sp>
          <p:nvSpPr>
            <p:cNvPr id="5" name="TextBox 4"/>
            <p:cNvSpPr txBox="1"/>
            <p:nvPr/>
          </p:nvSpPr>
          <p:spPr>
            <a:xfrm>
              <a:off x="800100" y="1234440"/>
              <a:ext cx="6389370" cy="523220"/>
            </a:xfrm>
            <a:prstGeom prst="rect">
              <a:avLst/>
            </a:prstGeom>
            <a:noFill/>
          </p:spPr>
          <p:txBody>
            <a:bodyPr wrap="square" rtlCol="0">
              <a:spAutoFit/>
            </a:bodyPr>
            <a:lstStyle/>
            <a:p>
              <a:r>
                <a:rPr lang="en-GB" sz="2800" dirty="0" smtClean="0"/>
                <a:t>1976 – overhead line posts &amp; semaphores</a:t>
              </a:r>
              <a:endParaRPr lang="en-GB" sz="2800" dirty="0"/>
            </a:p>
          </p:txBody>
        </p:sp>
      </p:grpSp>
    </p:spTree>
    <p:extLst>
      <p:ext uri="{BB962C8B-B14F-4D97-AF65-F5344CB8AC3E}">
        <p14:creationId xmlns:p14="http://schemas.microsoft.com/office/powerpoint/2010/main" val="300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Anomaly studies</a:t>
            </a:r>
            <a:endParaRPr lang="en-GB" dirty="0"/>
          </a:p>
        </p:txBody>
      </p:sp>
      <p:sp>
        <p:nvSpPr>
          <p:cNvPr id="3" name="Content Placeholder 2"/>
          <p:cNvSpPr>
            <a:spLocks noGrp="1"/>
          </p:cNvSpPr>
          <p:nvPr>
            <p:ph idx="1"/>
          </p:nvPr>
        </p:nvSpPr>
        <p:spPr>
          <a:xfrm>
            <a:off x="348868" y="1035763"/>
            <a:ext cx="8294254" cy="5503149"/>
          </a:xfrm>
        </p:spPr>
        <p:txBody>
          <a:bodyPr/>
          <a:lstStyle/>
          <a:p>
            <a:r>
              <a:rPr lang="en-GB" dirty="0" smtClean="0"/>
              <a:t>Reprise from 2018</a:t>
            </a:r>
          </a:p>
          <a:p>
            <a:pPr lvl="1"/>
            <a:r>
              <a:rPr lang="en-GB" dirty="0" smtClean="0"/>
              <a:t>Two sets of anomaly reports courtesy of Network Rail</a:t>
            </a:r>
          </a:p>
          <a:p>
            <a:pPr lvl="1"/>
            <a:r>
              <a:rPr lang="en-GB" dirty="0" smtClean="0"/>
              <a:t>All GB for Mar </a:t>
            </a:r>
            <a:r>
              <a:rPr lang="en-GB" dirty="0"/>
              <a:t>2015 &amp;</a:t>
            </a:r>
            <a:r>
              <a:rPr lang="en-GB" dirty="0" smtClean="0"/>
              <a:t> Sep 2017 storms</a:t>
            </a:r>
          </a:p>
          <a:p>
            <a:pPr lvl="1"/>
            <a:r>
              <a:rPr lang="en-GB" dirty="0" smtClean="0"/>
              <a:t>Wales &amp; Marches for </a:t>
            </a:r>
            <a:r>
              <a:rPr lang="en-GB" dirty="0"/>
              <a:t>storms in 2003, </a:t>
            </a:r>
            <a:r>
              <a:rPr lang="en-GB" dirty="0" smtClean="0"/>
              <a:t>2004 and 2005. </a:t>
            </a:r>
          </a:p>
          <a:p>
            <a:pPr lvl="1"/>
            <a:r>
              <a:rPr lang="en-GB" dirty="0" smtClean="0"/>
              <a:t>Initial analysis suggestive of a correlation between </a:t>
            </a:r>
            <a:r>
              <a:rPr lang="en-GB" dirty="0" err="1" smtClean="0"/>
              <a:t>dH</a:t>
            </a:r>
            <a:r>
              <a:rPr lang="en-GB" dirty="0" smtClean="0"/>
              <a:t>/</a:t>
            </a:r>
            <a:r>
              <a:rPr lang="en-GB" dirty="0" err="1" smtClean="0"/>
              <a:t>dt</a:t>
            </a:r>
            <a:r>
              <a:rPr lang="en-GB" dirty="0" smtClean="0"/>
              <a:t> and anomalies in track circuits and signalling system</a:t>
            </a:r>
          </a:p>
          <a:p>
            <a:r>
              <a:rPr lang="en-GB" dirty="0" smtClean="0"/>
              <a:t>Recent work</a:t>
            </a:r>
          </a:p>
          <a:p>
            <a:pPr lvl="1"/>
            <a:r>
              <a:rPr lang="en-GB" dirty="0" smtClean="0"/>
              <a:t>Case study on October 2003 anomalies – following slides</a:t>
            </a:r>
          </a:p>
          <a:p>
            <a:pPr lvl="1"/>
            <a:r>
              <a:rPr lang="en-GB" dirty="0" smtClean="0"/>
              <a:t>Consolidated </a:t>
            </a:r>
            <a:r>
              <a:rPr lang="en-GB" dirty="0"/>
              <a:t>reports &amp; HAD/ESK into </a:t>
            </a:r>
            <a:r>
              <a:rPr lang="en-GB" dirty="0" smtClean="0"/>
              <a:t>spreadsheet tool, enabling</a:t>
            </a:r>
          </a:p>
          <a:p>
            <a:pPr lvl="2"/>
            <a:r>
              <a:rPr lang="en-GB" dirty="0" smtClean="0"/>
              <a:t>More systematic identification of </a:t>
            </a:r>
            <a:r>
              <a:rPr lang="en-GB" dirty="0" err="1" smtClean="0"/>
              <a:t>dH</a:t>
            </a:r>
            <a:r>
              <a:rPr lang="en-GB" dirty="0" smtClean="0"/>
              <a:t>/</a:t>
            </a:r>
            <a:r>
              <a:rPr lang="en-GB" dirty="0" err="1" smtClean="0"/>
              <a:t>dt</a:t>
            </a:r>
            <a:r>
              <a:rPr lang="en-GB" dirty="0" smtClean="0"/>
              <a:t> cases </a:t>
            </a:r>
          </a:p>
          <a:p>
            <a:pPr lvl="2"/>
            <a:r>
              <a:rPr lang="en-GB" dirty="0" smtClean="0"/>
              <a:t>Test against range of thresholds</a:t>
            </a:r>
          </a:p>
          <a:p>
            <a:pPr lvl="1"/>
            <a:r>
              <a:rPr lang="en-GB" dirty="0" smtClean="0"/>
              <a:t>But case studies show we need to treat </a:t>
            </a:r>
            <a:r>
              <a:rPr lang="en-GB" dirty="0" err="1" smtClean="0"/>
              <a:t>dH</a:t>
            </a:r>
            <a:r>
              <a:rPr lang="en-GB" dirty="0" smtClean="0"/>
              <a:t>/</a:t>
            </a:r>
            <a:r>
              <a:rPr lang="en-GB" dirty="0" err="1" smtClean="0"/>
              <a:t>dt</a:t>
            </a:r>
            <a:r>
              <a:rPr lang="en-GB" dirty="0" smtClean="0"/>
              <a:t> as vector</a:t>
            </a:r>
          </a:p>
          <a:p>
            <a:pPr lvl="2"/>
            <a:r>
              <a:rPr lang="en-GB" dirty="0" smtClean="0"/>
              <a:t>Next step is to update tool </a:t>
            </a:r>
          </a:p>
          <a:p>
            <a:pPr lvl="2"/>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t>5</a:t>
            </a:fld>
            <a:endParaRPr lang="en-GB"/>
          </a:p>
        </p:txBody>
      </p:sp>
    </p:spTree>
    <p:extLst>
      <p:ext uri="{BB962C8B-B14F-4D97-AF65-F5344CB8AC3E}">
        <p14:creationId xmlns:p14="http://schemas.microsoft.com/office/powerpoint/2010/main" val="389121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grpSp>
        <p:nvGrpSpPr>
          <p:cNvPr id="17" name="Group 16"/>
          <p:cNvGrpSpPr/>
          <p:nvPr/>
        </p:nvGrpSpPr>
        <p:grpSpPr>
          <a:xfrm>
            <a:off x="5135786" y="1198421"/>
            <a:ext cx="3841065" cy="5523054"/>
            <a:chOff x="5135786" y="1198421"/>
            <a:chExt cx="3841065" cy="5523054"/>
          </a:xfrm>
        </p:grpSpPr>
        <p:pic>
          <p:nvPicPr>
            <p:cNvPr id="5" name="Picture 4"/>
            <p:cNvPicPr>
              <a:picLocks noChangeAspect="1"/>
            </p:cNvPicPr>
            <p:nvPr/>
          </p:nvPicPr>
          <p:blipFill>
            <a:blip r:embed="rId3"/>
            <a:stretch>
              <a:fillRect/>
            </a:stretch>
          </p:blipFill>
          <p:spPr>
            <a:xfrm>
              <a:off x="5135786" y="1198421"/>
              <a:ext cx="3841065" cy="5523054"/>
            </a:xfrm>
            <a:prstGeom prst="rect">
              <a:avLst/>
            </a:prstGeom>
          </p:spPr>
        </p:pic>
        <p:sp>
          <p:nvSpPr>
            <p:cNvPr id="6" name="Rectangle 5"/>
            <p:cNvSpPr/>
            <p:nvPr/>
          </p:nvSpPr>
          <p:spPr>
            <a:xfrm>
              <a:off x="5230762" y="5653548"/>
              <a:ext cx="1386348" cy="530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266299" y="1398720"/>
            <a:ext cx="6499941" cy="4999498"/>
            <a:chOff x="212145" y="1347020"/>
            <a:chExt cx="6499941" cy="4999498"/>
          </a:xfrm>
        </p:grpSpPr>
        <p:pic>
          <p:nvPicPr>
            <p:cNvPr id="7" name="Picture 6"/>
            <p:cNvPicPr>
              <a:picLocks noChangeAspect="1"/>
            </p:cNvPicPr>
            <p:nvPr/>
          </p:nvPicPr>
          <p:blipFill rotWithShape="1">
            <a:blip r:embed="rId4"/>
            <a:srcRect l="21596" t="49572" r="37258" b="3184"/>
            <a:stretch/>
          </p:blipFill>
          <p:spPr>
            <a:xfrm>
              <a:off x="212145" y="1347020"/>
              <a:ext cx="5584723" cy="4999498"/>
            </a:xfrm>
            <a:prstGeom prst="rect">
              <a:avLst/>
            </a:prstGeom>
          </p:spPr>
        </p:pic>
        <p:sp>
          <p:nvSpPr>
            <p:cNvPr id="9" name="Freeform 8"/>
            <p:cNvSpPr/>
            <p:nvPr/>
          </p:nvSpPr>
          <p:spPr>
            <a:xfrm>
              <a:off x="1799303" y="1671484"/>
              <a:ext cx="1463695" cy="3053192"/>
            </a:xfrm>
            <a:custGeom>
              <a:avLst/>
              <a:gdLst>
                <a:gd name="connsiteX0" fmla="*/ 619432 w 1463695"/>
                <a:gd name="connsiteY0" fmla="*/ 0 h 3053192"/>
                <a:gd name="connsiteX1" fmla="*/ 550607 w 1463695"/>
                <a:gd name="connsiteY1" fmla="*/ 855406 h 3053192"/>
                <a:gd name="connsiteX2" fmla="*/ 147484 w 1463695"/>
                <a:gd name="connsiteY2" fmla="*/ 1179871 h 3053192"/>
                <a:gd name="connsiteX3" fmla="*/ 88491 w 1463695"/>
                <a:gd name="connsiteY3" fmla="*/ 1307690 h 3053192"/>
                <a:gd name="connsiteX4" fmla="*/ 78658 w 1463695"/>
                <a:gd name="connsiteY4" fmla="*/ 1376516 h 3053192"/>
                <a:gd name="connsiteX5" fmla="*/ 39329 w 1463695"/>
                <a:gd name="connsiteY5" fmla="*/ 1514168 h 3053192"/>
                <a:gd name="connsiteX6" fmla="*/ 9832 w 1463695"/>
                <a:gd name="connsiteY6" fmla="*/ 1740310 h 3053192"/>
                <a:gd name="connsiteX7" fmla="*/ 9832 w 1463695"/>
                <a:gd name="connsiteY7" fmla="*/ 1887793 h 3053192"/>
                <a:gd name="connsiteX8" fmla="*/ 0 w 1463695"/>
                <a:gd name="connsiteY8" fmla="*/ 1956619 h 3053192"/>
                <a:gd name="connsiteX9" fmla="*/ 39329 w 1463695"/>
                <a:gd name="connsiteY9" fmla="*/ 1995948 h 3053192"/>
                <a:gd name="connsiteX10" fmla="*/ 285136 w 1463695"/>
                <a:gd name="connsiteY10" fmla="*/ 1995948 h 3053192"/>
                <a:gd name="connsiteX11" fmla="*/ 422787 w 1463695"/>
                <a:gd name="connsiteY11" fmla="*/ 2005781 h 3053192"/>
                <a:gd name="connsiteX12" fmla="*/ 619432 w 1463695"/>
                <a:gd name="connsiteY12" fmla="*/ 2074606 h 3053192"/>
                <a:gd name="connsiteX13" fmla="*/ 747252 w 1463695"/>
                <a:gd name="connsiteY13" fmla="*/ 2113935 h 3053192"/>
                <a:gd name="connsiteX14" fmla="*/ 934065 w 1463695"/>
                <a:gd name="connsiteY14" fmla="*/ 2408903 h 3053192"/>
                <a:gd name="connsiteX15" fmla="*/ 934065 w 1463695"/>
                <a:gd name="connsiteY15" fmla="*/ 2654710 h 3053192"/>
                <a:gd name="connsiteX16" fmla="*/ 993058 w 1463695"/>
                <a:gd name="connsiteY16" fmla="*/ 2802193 h 3053192"/>
                <a:gd name="connsiteX17" fmla="*/ 1022555 w 1463695"/>
                <a:gd name="connsiteY17" fmla="*/ 2989006 h 3053192"/>
                <a:gd name="connsiteX18" fmla="*/ 1179871 w 1463695"/>
                <a:gd name="connsiteY18" fmla="*/ 3048000 h 3053192"/>
                <a:gd name="connsiteX19" fmla="*/ 1455174 w 1463695"/>
                <a:gd name="connsiteY19" fmla="*/ 3048000 h 3053192"/>
                <a:gd name="connsiteX20" fmla="*/ 1366684 w 1463695"/>
                <a:gd name="connsiteY20" fmla="*/ 3028335 h 30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3695" h="3053192">
                  <a:moveTo>
                    <a:pt x="619432" y="0"/>
                  </a:moveTo>
                  <a:cubicBezTo>
                    <a:pt x="624348" y="329380"/>
                    <a:pt x="629265" y="658761"/>
                    <a:pt x="550607" y="855406"/>
                  </a:cubicBezTo>
                  <a:cubicBezTo>
                    <a:pt x="471949" y="1052051"/>
                    <a:pt x="224503" y="1104490"/>
                    <a:pt x="147484" y="1179871"/>
                  </a:cubicBezTo>
                  <a:cubicBezTo>
                    <a:pt x="70465" y="1255252"/>
                    <a:pt x="99962" y="1274916"/>
                    <a:pt x="88491" y="1307690"/>
                  </a:cubicBezTo>
                  <a:cubicBezTo>
                    <a:pt x="77020" y="1340464"/>
                    <a:pt x="86852" y="1342103"/>
                    <a:pt x="78658" y="1376516"/>
                  </a:cubicBezTo>
                  <a:cubicBezTo>
                    <a:pt x="70464" y="1410929"/>
                    <a:pt x="50800" y="1453536"/>
                    <a:pt x="39329" y="1514168"/>
                  </a:cubicBezTo>
                  <a:cubicBezTo>
                    <a:pt x="27858" y="1574800"/>
                    <a:pt x="14748" y="1678039"/>
                    <a:pt x="9832" y="1740310"/>
                  </a:cubicBezTo>
                  <a:cubicBezTo>
                    <a:pt x="4916" y="1802581"/>
                    <a:pt x="11471" y="1851742"/>
                    <a:pt x="9832" y="1887793"/>
                  </a:cubicBezTo>
                  <a:cubicBezTo>
                    <a:pt x="8193" y="1923844"/>
                    <a:pt x="0" y="1956619"/>
                    <a:pt x="0" y="1956619"/>
                  </a:cubicBezTo>
                  <a:cubicBezTo>
                    <a:pt x="4916" y="1974645"/>
                    <a:pt x="-8194" y="1989393"/>
                    <a:pt x="39329" y="1995948"/>
                  </a:cubicBezTo>
                  <a:cubicBezTo>
                    <a:pt x="86852" y="2002503"/>
                    <a:pt x="221226" y="1994309"/>
                    <a:pt x="285136" y="1995948"/>
                  </a:cubicBezTo>
                  <a:cubicBezTo>
                    <a:pt x="349046" y="1997587"/>
                    <a:pt x="367071" y="1992671"/>
                    <a:pt x="422787" y="2005781"/>
                  </a:cubicBezTo>
                  <a:cubicBezTo>
                    <a:pt x="478503" y="2018891"/>
                    <a:pt x="565354" y="2056580"/>
                    <a:pt x="619432" y="2074606"/>
                  </a:cubicBezTo>
                  <a:cubicBezTo>
                    <a:pt x="673510" y="2092632"/>
                    <a:pt x="694813" y="2058219"/>
                    <a:pt x="747252" y="2113935"/>
                  </a:cubicBezTo>
                  <a:cubicBezTo>
                    <a:pt x="799691" y="2169651"/>
                    <a:pt x="902929" y="2318774"/>
                    <a:pt x="934065" y="2408903"/>
                  </a:cubicBezTo>
                  <a:cubicBezTo>
                    <a:pt x="965201" y="2499032"/>
                    <a:pt x="924233" y="2589162"/>
                    <a:pt x="934065" y="2654710"/>
                  </a:cubicBezTo>
                  <a:cubicBezTo>
                    <a:pt x="943897" y="2720258"/>
                    <a:pt x="978310" y="2746477"/>
                    <a:pt x="993058" y="2802193"/>
                  </a:cubicBezTo>
                  <a:cubicBezTo>
                    <a:pt x="1007806" y="2857909"/>
                    <a:pt x="991420" y="2948038"/>
                    <a:pt x="1022555" y="2989006"/>
                  </a:cubicBezTo>
                  <a:cubicBezTo>
                    <a:pt x="1053690" y="3029974"/>
                    <a:pt x="1107768" y="3038168"/>
                    <a:pt x="1179871" y="3048000"/>
                  </a:cubicBezTo>
                  <a:cubicBezTo>
                    <a:pt x="1251974" y="3057832"/>
                    <a:pt x="1424039" y="3051277"/>
                    <a:pt x="1455174" y="3048000"/>
                  </a:cubicBezTo>
                  <a:cubicBezTo>
                    <a:pt x="1486309" y="3044723"/>
                    <a:pt x="1426496" y="3036529"/>
                    <a:pt x="1366684" y="302833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17296" y="1513089"/>
              <a:ext cx="1752600" cy="461665"/>
            </a:xfrm>
            <a:prstGeom prst="rect">
              <a:avLst/>
            </a:prstGeom>
            <a:noFill/>
          </p:spPr>
          <p:txBody>
            <a:bodyPr wrap="square" rtlCol="0">
              <a:spAutoFit/>
            </a:bodyPr>
            <a:lstStyle/>
            <a:p>
              <a:r>
                <a:rPr lang="en-GB" sz="2400" dirty="0" smtClean="0">
                  <a:solidFill>
                    <a:srgbClr val="FF0000"/>
                  </a:solidFill>
                </a:rPr>
                <a:t>Carmarthen</a:t>
              </a:r>
              <a:endParaRPr lang="en-GB" sz="2400" dirty="0">
                <a:solidFill>
                  <a:srgbClr val="FF0000"/>
                </a:solidFill>
              </a:endParaRPr>
            </a:p>
          </p:txBody>
        </p:sp>
        <p:sp>
          <p:nvSpPr>
            <p:cNvPr id="10" name="TextBox 9"/>
            <p:cNvSpPr txBox="1"/>
            <p:nvPr/>
          </p:nvSpPr>
          <p:spPr>
            <a:xfrm>
              <a:off x="1900855" y="2860922"/>
              <a:ext cx="1752600" cy="461665"/>
            </a:xfrm>
            <a:prstGeom prst="rect">
              <a:avLst/>
            </a:prstGeom>
            <a:noFill/>
          </p:spPr>
          <p:txBody>
            <a:bodyPr wrap="square" rtlCol="0">
              <a:spAutoFit/>
            </a:bodyPr>
            <a:lstStyle/>
            <a:p>
              <a:r>
                <a:rPr lang="en-GB" sz="2400" dirty="0" err="1" smtClean="0">
                  <a:solidFill>
                    <a:srgbClr val="FF0000"/>
                  </a:solidFill>
                </a:rPr>
                <a:t>Ferryside</a:t>
              </a:r>
              <a:endParaRPr lang="en-GB" sz="2400" dirty="0">
                <a:solidFill>
                  <a:srgbClr val="FF0000"/>
                </a:solidFill>
              </a:endParaRPr>
            </a:p>
          </p:txBody>
        </p:sp>
        <p:sp>
          <p:nvSpPr>
            <p:cNvPr id="3" name="Oval 2"/>
            <p:cNvSpPr/>
            <p:nvPr/>
          </p:nvSpPr>
          <p:spPr>
            <a:xfrm>
              <a:off x="2338227" y="1550887"/>
              <a:ext cx="158137" cy="157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93596" y="4617058"/>
              <a:ext cx="158137" cy="157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99303" y="3040764"/>
              <a:ext cx="158137" cy="157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206423" y="3585689"/>
              <a:ext cx="158137" cy="157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334652" y="3368133"/>
              <a:ext cx="1752600" cy="461665"/>
            </a:xfrm>
            <a:prstGeom prst="rect">
              <a:avLst/>
            </a:prstGeom>
            <a:noFill/>
          </p:spPr>
          <p:txBody>
            <a:bodyPr wrap="square" rtlCol="0">
              <a:spAutoFit/>
            </a:bodyPr>
            <a:lstStyle/>
            <a:p>
              <a:r>
                <a:rPr lang="en-GB" sz="2400" dirty="0" err="1" smtClean="0">
                  <a:solidFill>
                    <a:srgbClr val="FF0000"/>
                  </a:solidFill>
                </a:rPr>
                <a:t>Kidwelly</a:t>
              </a:r>
              <a:endParaRPr lang="en-GB" sz="2400" dirty="0">
                <a:solidFill>
                  <a:srgbClr val="FF0000"/>
                </a:solidFill>
              </a:endParaRPr>
            </a:p>
          </p:txBody>
        </p:sp>
        <p:sp>
          <p:nvSpPr>
            <p:cNvPr id="16" name="TextBox 15"/>
            <p:cNvSpPr txBox="1"/>
            <p:nvPr/>
          </p:nvSpPr>
          <p:spPr>
            <a:xfrm>
              <a:off x="3293596" y="4253456"/>
              <a:ext cx="1360135" cy="461665"/>
            </a:xfrm>
            <a:prstGeom prst="rect">
              <a:avLst/>
            </a:prstGeom>
            <a:noFill/>
          </p:spPr>
          <p:txBody>
            <a:bodyPr wrap="square" rtlCol="0">
              <a:spAutoFit/>
            </a:bodyPr>
            <a:lstStyle/>
            <a:p>
              <a:r>
                <a:rPr lang="en-GB" sz="2400" dirty="0" err="1" smtClean="0">
                  <a:solidFill>
                    <a:srgbClr val="FF0000"/>
                  </a:solidFill>
                </a:rPr>
                <a:t>Pembrey</a:t>
              </a:r>
              <a:endParaRPr lang="en-GB" sz="2400" dirty="0">
                <a:solidFill>
                  <a:srgbClr val="FF0000"/>
                </a:solidFill>
              </a:endParaRPr>
            </a:p>
          </p:txBody>
        </p:sp>
        <p:sp>
          <p:nvSpPr>
            <p:cNvPr id="4" name="Right Arrow 3"/>
            <p:cNvSpPr/>
            <p:nvPr/>
          </p:nvSpPr>
          <p:spPr>
            <a:xfrm>
              <a:off x="5796868" y="5320269"/>
              <a:ext cx="915218" cy="594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itle 1"/>
          <p:cNvSpPr txBox="1">
            <a:spLocks/>
          </p:cNvSpPr>
          <p:nvPr/>
        </p:nvSpPr>
        <p:spPr>
          <a:xfrm>
            <a:off x="185989" y="145760"/>
            <a:ext cx="5549727" cy="5065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Case study: 30 Oct 2003</a:t>
            </a:r>
          </a:p>
        </p:txBody>
      </p:sp>
      <p:sp>
        <p:nvSpPr>
          <p:cNvPr id="11" name="Rectangle 10"/>
          <p:cNvSpPr/>
          <p:nvPr/>
        </p:nvSpPr>
        <p:spPr>
          <a:xfrm>
            <a:off x="4653731" y="4080626"/>
            <a:ext cx="2895602" cy="923330"/>
          </a:xfrm>
          <a:prstGeom prst="rect">
            <a:avLst/>
          </a:prstGeom>
          <a:solidFill>
            <a:schemeClr val="accent5">
              <a:lumMod val="20000"/>
              <a:lumOff val="80000"/>
            </a:schemeClr>
          </a:solidFill>
        </p:spPr>
        <p:txBody>
          <a:bodyPr wrap="square">
            <a:spAutoFit/>
          </a:bodyPr>
          <a:lstStyle/>
          <a:p>
            <a:r>
              <a:rPr lang="en-GB" i="1" dirty="0"/>
              <a:t>also </a:t>
            </a:r>
            <a:r>
              <a:rPr lang="en-GB" i="1" dirty="0" smtClean="0"/>
              <a:t>affecting </a:t>
            </a:r>
            <a:r>
              <a:rPr lang="en-GB" i="1" dirty="0" err="1"/>
              <a:t>Ferryside</a:t>
            </a:r>
            <a:r>
              <a:rPr lang="en-GB" i="1" dirty="0"/>
              <a:t> &amp; Carmarthen. </a:t>
            </a:r>
            <a:r>
              <a:rPr lang="en-GB" i="1" dirty="0" smtClean="0"/>
              <a:t> Problems cleared by 03:00 next day</a:t>
            </a:r>
          </a:p>
        </p:txBody>
      </p:sp>
      <p:grpSp>
        <p:nvGrpSpPr>
          <p:cNvPr id="28" name="Group 27"/>
          <p:cNvGrpSpPr/>
          <p:nvPr/>
        </p:nvGrpSpPr>
        <p:grpSpPr>
          <a:xfrm>
            <a:off x="185989" y="5350056"/>
            <a:ext cx="6092933" cy="1200329"/>
            <a:chOff x="185989" y="5350056"/>
            <a:chExt cx="6092933" cy="1200329"/>
          </a:xfrm>
        </p:grpSpPr>
        <p:sp>
          <p:nvSpPr>
            <p:cNvPr id="26" name="TextBox 25"/>
            <p:cNvSpPr txBox="1"/>
            <p:nvPr/>
          </p:nvSpPr>
          <p:spPr>
            <a:xfrm>
              <a:off x="185989" y="5350056"/>
              <a:ext cx="3155336" cy="1200329"/>
            </a:xfrm>
            <a:prstGeom prst="rect">
              <a:avLst/>
            </a:prstGeom>
            <a:solidFill>
              <a:schemeClr val="accent5">
                <a:lumMod val="20000"/>
                <a:lumOff val="80000"/>
              </a:schemeClr>
            </a:solidFill>
          </p:spPr>
          <p:txBody>
            <a:bodyPr wrap="square" rtlCol="0">
              <a:spAutoFit/>
            </a:bodyPr>
            <a:lstStyle/>
            <a:p>
              <a:r>
                <a:rPr lang="en-GB" dirty="0" smtClean="0"/>
                <a:t>30 Oct 2003</a:t>
              </a:r>
              <a:r>
                <a:rPr lang="en-GB" dirty="0"/>
                <a:t>, </a:t>
              </a:r>
              <a:r>
                <a:rPr lang="en-GB" i="1" dirty="0" smtClean="0"/>
                <a:t>similar problems in Cornwall. Anomaly reports blame solar flares &amp; “atmospherics”</a:t>
              </a:r>
              <a:endParaRPr lang="en-GB" i="1" dirty="0"/>
            </a:p>
          </p:txBody>
        </p:sp>
        <p:sp>
          <p:nvSpPr>
            <p:cNvPr id="27" name="Right Arrow 26"/>
            <p:cNvSpPr/>
            <p:nvPr/>
          </p:nvSpPr>
          <p:spPr>
            <a:xfrm>
              <a:off x="3341326" y="6235379"/>
              <a:ext cx="2937596" cy="277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p:cNvSpPr txBox="1"/>
          <p:nvPr/>
        </p:nvSpPr>
        <p:spPr>
          <a:xfrm>
            <a:off x="4653731" y="2592437"/>
            <a:ext cx="2895600" cy="1477328"/>
          </a:xfrm>
          <a:prstGeom prst="rect">
            <a:avLst/>
          </a:prstGeom>
          <a:solidFill>
            <a:schemeClr val="accent5">
              <a:lumMod val="20000"/>
              <a:lumOff val="80000"/>
            </a:schemeClr>
          </a:solidFill>
        </p:spPr>
        <p:txBody>
          <a:bodyPr wrap="square" rtlCol="0">
            <a:spAutoFit/>
          </a:bodyPr>
          <a:lstStyle/>
          <a:p>
            <a:r>
              <a:rPr lang="en-GB" dirty="0" smtClean="0"/>
              <a:t>30 Oct 2003</a:t>
            </a:r>
            <a:r>
              <a:rPr lang="en-GB" dirty="0"/>
              <a:t>, 20:05 onwards, </a:t>
            </a:r>
            <a:r>
              <a:rPr lang="en-GB" i="1" dirty="0"/>
              <a:t>From </a:t>
            </a:r>
            <a:r>
              <a:rPr lang="en-GB" i="1" dirty="0" err="1"/>
              <a:t>Kidwelly</a:t>
            </a:r>
            <a:r>
              <a:rPr lang="en-GB" i="1" dirty="0"/>
              <a:t> SB, having problem with panel making buzzing noise &amp; Bell spuriously </a:t>
            </a:r>
            <a:r>
              <a:rPr lang="en-GB" i="1" dirty="0" smtClean="0"/>
              <a:t>ringing</a:t>
            </a:r>
            <a:endParaRPr lang="en-GB" dirty="0"/>
          </a:p>
        </p:txBody>
      </p:sp>
      <p:sp>
        <p:nvSpPr>
          <p:cNvPr id="33" name="Right Arrow 32"/>
          <p:cNvSpPr/>
          <p:nvPr/>
        </p:nvSpPr>
        <p:spPr>
          <a:xfrm rot="10800000">
            <a:off x="3560134" y="3571873"/>
            <a:ext cx="1106331" cy="18270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0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79" y="159750"/>
            <a:ext cx="5549727" cy="506546"/>
          </a:xfrm>
        </p:spPr>
        <p:txBody>
          <a:bodyPr/>
          <a:lstStyle/>
          <a:p>
            <a:r>
              <a:rPr lang="en-GB" dirty="0" smtClean="0"/>
              <a:t>Historical comparison</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t>7</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717069028"/>
              </p:ext>
            </p:extLst>
          </p:nvPr>
        </p:nvGraphicFramePr>
        <p:xfrm>
          <a:off x="218661" y="1202634"/>
          <a:ext cx="8527774" cy="5146482"/>
        </p:xfrm>
        <a:graphic>
          <a:graphicData uri="http://schemas.openxmlformats.org/drawingml/2006/table">
            <a:tbl>
              <a:tblPr firstRow="1" bandRow="1">
                <a:tableStyleId>{5C22544A-7EE6-4342-B048-85BDC9FD1C3A}</a:tableStyleId>
              </a:tblPr>
              <a:tblGrid>
                <a:gridCol w="8527774">
                  <a:extLst>
                    <a:ext uri="{9D8B030D-6E8A-4147-A177-3AD203B41FA5}">
                      <a16:colId xmlns:a16="http://schemas.microsoft.com/office/drawing/2014/main" val="3126793343"/>
                    </a:ext>
                  </a:extLst>
                </a:gridCol>
              </a:tblGrid>
              <a:tr h="2494722">
                <a:tc>
                  <a:txBody>
                    <a:bodyPr/>
                    <a:lstStyle/>
                    <a:p>
                      <a:pPr marL="0" indent="0">
                        <a:buNone/>
                      </a:pPr>
                      <a:r>
                        <a:rPr lang="en-GB" sz="2800" b="1" dirty="0" smtClean="0">
                          <a:solidFill>
                            <a:schemeClr val="tx1"/>
                          </a:solidFill>
                        </a:rPr>
                        <a:t>Rail anomaly report from Halloween storm 2003</a:t>
                      </a:r>
                    </a:p>
                    <a:p>
                      <a:r>
                        <a:rPr lang="en-GB" sz="2800" b="0" dirty="0" smtClean="0">
                          <a:solidFill>
                            <a:schemeClr val="tx1"/>
                          </a:solidFill>
                        </a:rPr>
                        <a:t>From </a:t>
                      </a:r>
                      <a:r>
                        <a:rPr lang="en-GB" sz="2800" b="0" dirty="0" err="1" smtClean="0">
                          <a:solidFill>
                            <a:schemeClr val="tx1"/>
                          </a:solidFill>
                        </a:rPr>
                        <a:t>Kidwelly</a:t>
                      </a:r>
                      <a:r>
                        <a:rPr lang="en-GB" sz="2800" b="0" dirty="0" smtClean="0">
                          <a:solidFill>
                            <a:schemeClr val="tx1"/>
                          </a:solidFill>
                        </a:rPr>
                        <a:t> SB, having problem with panel making buzzing noise &amp; Bell spuriously ringing also effecting </a:t>
                      </a:r>
                      <a:r>
                        <a:rPr lang="en-GB" sz="2800" b="0" dirty="0" err="1" smtClean="0">
                          <a:solidFill>
                            <a:schemeClr val="tx1"/>
                          </a:solidFill>
                        </a:rPr>
                        <a:t>Ferryside</a:t>
                      </a:r>
                      <a:r>
                        <a:rPr lang="en-GB" sz="2800" b="0" dirty="0" smtClean="0">
                          <a:solidFill>
                            <a:schemeClr val="tx1"/>
                          </a:solidFill>
                        </a:rPr>
                        <a:t> &amp; Carmarthen. </a:t>
                      </a:r>
                    </a:p>
                    <a:p>
                      <a:endParaRPr lang="en-GB" sz="2800" dirty="0"/>
                    </a:p>
                  </a:txBody>
                  <a:tcPr>
                    <a:solidFill>
                      <a:schemeClr val="accent2">
                        <a:lumMod val="20000"/>
                        <a:lumOff val="80000"/>
                      </a:schemeClr>
                    </a:solidFill>
                  </a:tcPr>
                </a:tc>
                <a:extLst>
                  <a:ext uri="{0D108BD9-81ED-4DB2-BD59-A6C34878D82A}">
                    <a16:rowId xmlns:a16="http://schemas.microsoft.com/office/drawing/2014/main" val="658274430"/>
                  </a:ext>
                </a:extLst>
              </a:tr>
              <a:tr h="2494722">
                <a:tc>
                  <a:txBody>
                    <a:bodyPr/>
                    <a:lstStyle/>
                    <a:p>
                      <a:pPr marL="0" indent="0">
                        <a:buNone/>
                      </a:pPr>
                      <a:r>
                        <a:rPr lang="en-GB" sz="2800" b="1" dirty="0" smtClean="0"/>
                        <a:t>Walter Maunder describing the November 1882 storm</a:t>
                      </a:r>
                    </a:p>
                    <a:p>
                      <a:r>
                        <a:rPr lang="en-GB" sz="2800" dirty="0" smtClean="0"/>
                        <a:t>The needles in the telegraph instruments twitched to and fro. The signal bells on many of the railway lines were rung, and some of the operators received shocks from their instruments. </a:t>
                      </a:r>
                    </a:p>
                    <a:p>
                      <a:endParaRPr lang="en-GB" sz="2800" dirty="0"/>
                    </a:p>
                  </a:txBody>
                  <a:tcPr/>
                </a:tc>
                <a:extLst>
                  <a:ext uri="{0D108BD9-81ED-4DB2-BD59-A6C34878D82A}">
                    <a16:rowId xmlns:a16="http://schemas.microsoft.com/office/drawing/2014/main" val="1066421615"/>
                  </a:ext>
                </a:extLst>
              </a:tr>
            </a:tbl>
          </a:graphicData>
        </a:graphic>
      </p:graphicFrame>
    </p:spTree>
    <p:extLst>
      <p:ext uri="{BB962C8B-B14F-4D97-AF65-F5344CB8AC3E}">
        <p14:creationId xmlns:p14="http://schemas.microsoft.com/office/powerpoint/2010/main" val="193524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56" y="875314"/>
            <a:ext cx="4091429" cy="5874286"/>
          </a:xfrm>
          <a:prstGeom prst="rect">
            <a:avLst/>
          </a:prstGeom>
        </p:spPr>
      </p:pic>
      <p:sp>
        <p:nvSpPr>
          <p:cNvPr id="19" name="Title 1"/>
          <p:cNvSpPr txBox="1">
            <a:spLocks/>
          </p:cNvSpPr>
          <p:nvPr/>
        </p:nvSpPr>
        <p:spPr>
          <a:xfrm>
            <a:off x="830479" y="179521"/>
            <a:ext cx="5549727" cy="5065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latin typeface="+mn-lt"/>
              </a:rPr>
              <a:t>Geomagnetic effects</a:t>
            </a:r>
            <a:endParaRPr lang="en-GB" sz="3600" b="1" dirty="0">
              <a:latin typeface="+mn-lt"/>
            </a:endParaRPr>
          </a:p>
        </p:txBody>
      </p:sp>
      <p:sp>
        <p:nvSpPr>
          <p:cNvPr id="31" name="Content Placeholder 5"/>
          <p:cNvSpPr txBox="1">
            <a:spLocks/>
          </p:cNvSpPr>
          <p:nvPr/>
        </p:nvSpPr>
        <p:spPr>
          <a:xfrm>
            <a:off x="4761681" y="934308"/>
            <a:ext cx="4097184" cy="5167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Data from Hartland</a:t>
            </a:r>
          </a:p>
          <a:p>
            <a:pPr lvl="1"/>
            <a:r>
              <a:rPr lang="en-GB" dirty="0" smtClean="0"/>
              <a:t>83 km S of </a:t>
            </a:r>
            <a:r>
              <a:rPr lang="en-GB" dirty="0" err="1" smtClean="0"/>
              <a:t>Kidwelly</a:t>
            </a:r>
            <a:endParaRPr lang="en-GB" dirty="0" smtClean="0"/>
          </a:p>
          <a:p>
            <a:pPr lvl="1"/>
            <a:r>
              <a:rPr lang="en-GB" dirty="0" smtClean="0"/>
              <a:t>Plot shows XY changes after baseline removal</a:t>
            </a:r>
          </a:p>
          <a:p>
            <a:r>
              <a:rPr lang="en-GB" dirty="0"/>
              <a:t>R</a:t>
            </a:r>
            <a:r>
              <a:rPr lang="en-GB" dirty="0" smtClean="0"/>
              <a:t>apid changes: </a:t>
            </a:r>
          </a:p>
          <a:p>
            <a:pPr lvl="1"/>
            <a:r>
              <a:rPr lang="en-GB" dirty="0" smtClean="0"/>
              <a:t>19:30 to 20:30 (purple)</a:t>
            </a:r>
          </a:p>
          <a:p>
            <a:pPr lvl="1"/>
            <a:r>
              <a:rPr lang="en-GB" dirty="0" smtClean="0"/>
              <a:t>21:15 to 21:40 (red)</a:t>
            </a:r>
          </a:p>
          <a:p>
            <a:pPr lvl="1"/>
            <a:r>
              <a:rPr lang="en-GB" dirty="0" smtClean="0"/>
              <a:t>22:35 to 22:40 (cyan)</a:t>
            </a:r>
          </a:p>
          <a:p>
            <a:pPr lvl="1"/>
            <a:r>
              <a:rPr lang="en-GB" dirty="0" smtClean="0"/>
              <a:t>00:15 to 01:30 (green)</a:t>
            </a:r>
          </a:p>
          <a:p>
            <a:pPr lvl="1"/>
            <a:r>
              <a:rPr lang="en-GB" dirty="0" smtClean="0"/>
              <a:t>Similar to Hartland changes at peaks of 1989 storm (next slide)</a:t>
            </a:r>
          </a:p>
          <a:p>
            <a:r>
              <a:rPr lang="en-GB" dirty="0" smtClean="0"/>
              <a:t>Small changes (black):</a:t>
            </a:r>
          </a:p>
          <a:p>
            <a:pPr lvl="1"/>
            <a:r>
              <a:rPr lang="en-GB" dirty="0" smtClean="0"/>
              <a:t>66% of data in plot</a:t>
            </a:r>
          </a:p>
        </p:txBody>
      </p:sp>
      <p:sp>
        <p:nvSpPr>
          <p:cNvPr id="2" name="TextBox 1"/>
          <p:cNvSpPr txBox="1"/>
          <p:nvPr/>
        </p:nvSpPr>
        <p:spPr>
          <a:xfrm>
            <a:off x="1205271" y="924233"/>
            <a:ext cx="3484716" cy="369332"/>
          </a:xfrm>
          <a:prstGeom prst="rect">
            <a:avLst/>
          </a:prstGeom>
          <a:noFill/>
        </p:spPr>
        <p:txBody>
          <a:bodyPr wrap="square" rtlCol="0">
            <a:spAutoFit/>
          </a:bodyPr>
          <a:lstStyle/>
          <a:p>
            <a:r>
              <a:rPr lang="en-GB" dirty="0" smtClean="0"/>
              <a:t>30/31 October 2003: 18:00 – 02:00</a:t>
            </a:r>
            <a:endParaRPr lang="en-GB" dirty="0"/>
          </a:p>
        </p:txBody>
      </p:sp>
    </p:spTree>
    <p:extLst>
      <p:ext uri="{BB962C8B-B14F-4D97-AF65-F5344CB8AC3E}">
        <p14:creationId xmlns:p14="http://schemas.microsoft.com/office/powerpoint/2010/main" val="231872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7" y="1012723"/>
            <a:ext cx="4719851" cy="5764407"/>
          </a:xfrm>
          <a:prstGeom prst="rect">
            <a:avLst/>
          </a:prstGeom>
        </p:spPr>
      </p:pic>
      <p:sp>
        <p:nvSpPr>
          <p:cNvPr id="19" name="Title 1"/>
          <p:cNvSpPr txBox="1">
            <a:spLocks/>
          </p:cNvSpPr>
          <p:nvPr/>
        </p:nvSpPr>
        <p:spPr>
          <a:xfrm>
            <a:off x="270041" y="140199"/>
            <a:ext cx="5549727" cy="5065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latin typeface="+mn-lt"/>
              </a:rPr>
              <a:t>Comparison with 1989</a:t>
            </a:r>
            <a:endParaRPr lang="en-GB" sz="3600" b="1" dirty="0">
              <a:latin typeface="+mn-lt"/>
            </a:endParaRPr>
          </a:p>
        </p:txBody>
      </p:sp>
      <p:sp>
        <p:nvSpPr>
          <p:cNvPr id="31" name="Content Placeholder 5"/>
          <p:cNvSpPr txBox="1">
            <a:spLocks/>
          </p:cNvSpPr>
          <p:nvPr/>
        </p:nvSpPr>
        <p:spPr>
          <a:xfrm>
            <a:off x="4601497" y="934308"/>
            <a:ext cx="4414683" cy="5761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Transformer </a:t>
            </a:r>
            <a:r>
              <a:rPr lang="en-GB" dirty="0" smtClean="0"/>
              <a:t>alarms at</a:t>
            </a:r>
            <a:endParaRPr lang="en-GB" dirty="0"/>
          </a:p>
          <a:p>
            <a:pPr lvl="1"/>
            <a:r>
              <a:rPr lang="en-GB" dirty="0"/>
              <a:t>Norwich </a:t>
            </a:r>
            <a:r>
              <a:rPr lang="en-GB" dirty="0" smtClean="0"/>
              <a:t>21:34 &amp; 01:27</a:t>
            </a:r>
          </a:p>
          <a:p>
            <a:pPr lvl="1"/>
            <a:r>
              <a:rPr lang="en-GB" dirty="0" smtClean="0"/>
              <a:t>Indian Queens 01:52</a:t>
            </a:r>
            <a:endParaRPr lang="en-GB" dirty="0"/>
          </a:p>
          <a:p>
            <a:r>
              <a:rPr lang="en-GB" dirty="0" smtClean="0"/>
              <a:t>Data from Hartland</a:t>
            </a:r>
          </a:p>
          <a:p>
            <a:pPr lvl="1"/>
            <a:r>
              <a:rPr lang="en-GB" dirty="0" smtClean="0"/>
              <a:t>434 km west of Norwich</a:t>
            </a:r>
          </a:p>
          <a:p>
            <a:pPr lvl="1"/>
            <a:r>
              <a:rPr lang="en-GB" dirty="0" smtClean="0"/>
              <a:t>73 km NE of Indian Queens</a:t>
            </a:r>
          </a:p>
          <a:p>
            <a:pPr lvl="1"/>
            <a:r>
              <a:rPr lang="en-GB" dirty="0" smtClean="0"/>
              <a:t>Plot shows XY changes after baseline removal</a:t>
            </a:r>
          </a:p>
          <a:p>
            <a:r>
              <a:rPr lang="en-GB" dirty="0" smtClean="0"/>
              <a:t>Large changes (green) with major excursions at: </a:t>
            </a:r>
          </a:p>
          <a:p>
            <a:pPr lvl="1"/>
            <a:r>
              <a:rPr lang="en-GB" dirty="0" smtClean="0"/>
              <a:t>21:40 to 22:00 (purple)</a:t>
            </a:r>
          </a:p>
          <a:p>
            <a:pPr lvl="1"/>
            <a:r>
              <a:rPr lang="en-GB" dirty="0" smtClean="0"/>
              <a:t>01:20 to 02:00 (red)</a:t>
            </a:r>
          </a:p>
          <a:p>
            <a:pPr lvl="1"/>
            <a:r>
              <a:rPr lang="en-GB" dirty="0" smtClean="0"/>
              <a:t>Close to alarm times above</a:t>
            </a:r>
            <a:endParaRPr lang="en-GB" dirty="0"/>
          </a:p>
          <a:p>
            <a:pPr lvl="1"/>
            <a:endParaRPr lang="en-GB" dirty="0" smtClean="0"/>
          </a:p>
        </p:txBody>
      </p:sp>
      <p:sp>
        <p:nvSpPr>
          <p:cNvPr id="2" name="TextBox 1"/>
          <p:cNvSpPr txBox="1"/>
          <p:nvPr/>
        </p:nvSpPr>
        <p:spPr>
          <a:xfrm>
            <a:off x="1116781" y="818223"/>
            <a:ext cx="3484716" cy="369332"/>
          </a:xfrm>
          <a:prstGeom prst="rect">
            <a:avLst/>
          </a:prstGeom>
          <a:noFill/>
        </p:spPr>
        <p:txBody>
          <a:bodyPr wrap="square" rtlCol="0">
            <a:spAutoFit/>
          </a:bodyPr>
          <a:lstStyle/>
          <a:p>
            <a:r>
              <a:rPr lang="en-GB" dirty="0" smtClean="0"/>
              <a:t>13/14 March 1989: 18:00 – 05:00</a:t>
            </a:r>
            <a:endParaRPr lang="en-GB" dirty="0"/>
          </a:p>
        </p:txBody>
      </p:sp>
    </p:spTree>
    <p:extLst>
      <p:ext uri="{BB962C8B-B14F-4D97-AF65-F5344CB8AC3E}">
        <p14:creationId xmlns:p14="http://schemas.microsoft.com/office/powerpoint/2010/main" val="2629753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5797</TotalTime>
  <Words>1365</Words>
  <Application>Microsoft Office PowerPoint</Application>
  <PresentationFormat>On-screen Show (4:3)</PresentationFormat>
  <Paragraphs>112</Paragraphs>
  <Slides>10</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Custom Design</vt:lpstr>
      <vt:lpstr>Update on rail anomaly analysis</vt:lpstr>
      <vt:lpstr>Understanding the technology</vt:lpstr>
      <vt:lpstr>What is GIC risk to rail?</vt:lpstr>
      <vt:lpstr>Low currents &amp; relays</vt:lpstr>
      <vt:lpstr>Anomaly studies</vt:lpstr>
      <vt:lpstr>PowerPoint Presentation</vt:lpstr>
      <vt:lpstr>Historical comparison</vt:lpstr>
      <vt:lpstr>PowerPoint Presentation</vt:lpstr>
      <vt:lpstr>PowerPoint Presentation</vt:lpstr>
      <vt:lpstr>E-field modelling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Lambourne, Emma (STFC,RAL,RALSP)</dc:creator>
  <cp:lastModifiedBy>Mike Hapgood</cp:lastModifiedBy>
  <cp:revision>164</cp:revision>
  <dcterms:created xsi:type="dcterms:W3CDTF">2017-11-23T13:30:44Z</dcterms:created>
  <dcterms:modified xsi:type="dcterms:W3CDTF">2019-09-04T06:59:40Z</dcterms:modified>
</cp:coreProperties>
</file>