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90" d="100"/>
          <a:sy n="90" d="100"/>
        </p:scale>
        <p:origin x="114" y="252"/>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A25E66-8B1D-47A5-BC48-5F3EA2183BC4}"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310577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25E66-8B1D-47A5-BC48-5F3EA2183BC4}"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3692643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25E66-8B1D-47A5-BC48-5F3EA2183BC4}"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354822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25E66-8B1D-47A5-BC48-5F3EA2183BC4}"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2955703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A25E66-8B1D-47A5-BC48-5F3EA2183BC4}"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354541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A25E66-8B1D-47A5-BC48-5F3EA2183BC4}" type="datetimeFigureOut">
              <a:rPr lang="en-GB" smtClean="0"/>
              <a:t>29/08/2019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223696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A25E66-8B1D-47A5-BC48-5F3EA2183BC4}" type="datetimeFigureOut">
              <a:rPr lang="en-GB" smtClean="0"/>
              <a:t>29/08/2019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57771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A25E66-8B1D-47A5-BC48-5F3EA2183BC4}" type="datetimeFigureOut">
              <a:rPr lang="en-GB" smtClean="0"/>
              <a:t>29/08/2019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285235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25E66-8B1D-47A5-BC48-5F3EA2183BC4}" type="datetimeFigureOut">
              <a:rPr lang="en-GB" smtClean="0"/>
              <a:t>29/08/2019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371806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A25E66-8B1D-47A5-BC48-5F3EA2183BC4}" type="datetimeFigureOut">
              <a:rPr lang="en-GB" smtClean="0"/>
              <a:t>29/08/2019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3750880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A25E66-8B1D-47A5-BC48-5F3EA2183BC4}" type="datetimeFigureOut">
              <a:rPr lang="en-GB" smtClean="0"/>
              <a:t>29/08/2019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6B247E-3B46-4FB4-8E4D-5D2535F95B40}" type="slidenum">
              <a:rPr lang="en-GB" smtClean="0"/>
              <a:t>‹#›</a:t>
            </a:fld>
            <a:endParaRPr lang="en-GB"/>
          </a:p>
        </p:txBody>
      </p:sp>
    </p:spTree>
    <p:extLst>
      <p:ext uri="{BB962C8B-B14F-4D97-AF65-F5344CB8AC3E}">
        <p14:creationId xmlns:p14="http://schemas.microsoft.com/office/powerpoint/2010/main" val="184949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25E66-8B1D-47A5-BC48-5F3EA2183BC4}" type="datetimeFigureOut">
              <a:rPr lang="en-GB" smtClean="0"/>
              <a:t>29/08/2019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B247E-3B46-4FB4-8E4D-5D2535F95B40}" type="slidenum">
              <a:rPr lang="en-GB" smtClean="0"/>
              <a:t>‹#›</a:t>
            </a:fld>
            <a:endParaRPr lang="en-GB"/>
          </a:p>
        </p:txBody>
      </p:sp>
    </p:spTree>
    <p:extLst>
      <p:ext uri="{BB962C8B-B14F-4D97-AF65-F5344CB8AC3E}">
        <p14:creationId xmlns:p14="http://schemas.microsoft.com/office/powerpoint/2010/main" val="2433743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9572" y="59105"/>
            <a:ext cx="9144000" cy="738338"/>
          </a:xfrm>
        </p:spPr>
        <p:txBody>
          <a:bodyPr>
            <a:normAutofit/>
          </a:bodyPr>
          <a:lstStyle/>
          <a:p>
            <a:r>
              <a:rPr lang="en-GB" sz="4000" dirty="0" smtClean="0"/>
              <a:t>Research Update: </a:t>
            </a:r>
            <a:r>
              <a:rPr lang="en-GB" sz="4000" dirty="0" smtClean="0"/>
              <a:t>Reading (1)</a:t>
            </a:r>
            <a:endParaRPr lang="en-GB" sz="4000" dirty="0"/>
          </a:p>
        </p:txBody>
      </p:sp>
      <p:sp>
        <p:nvSpPr>
          <p:cNvPr id="3" name="Subtitle 2"/>
          <p:cNvSpPr>
            <a:spLocks noGrp="1"/>
          </p:cNvSpPr>
          <p:nvPr>
            <p:ph type="subTitle" idx="1"/>
          </p:nvPr>
        </p:nvSpPr>
        <p:spPr>
          <a:xfrm>
            <a:off x="648586" y="797442"/>
            <a:ext cx="10675088" cy="1655762"/>
          </a:xfrm>
        </p:spPr>
        <p:txBody>
          <a:bodyPr>
            <a:noAutofit/>
          </a:bodyPr>
          <a:lstStyle/>
          <a:p>
            <a:pPr algn="l">
              <a:spcAft>
                <a:spcPts val="0"/>
              </a:spcAft>
            </a:pP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SWIGS Research at Reading has concentrated on </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past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variations in global geomagnetic activity, as measured on timescales of 1-3 hours and how this can be deployed to generate a long term statistical climatology of the more rapid and more localised geomagnetic variations relevant to </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GIC.</a:t>
            </a:r>
            <a:endParaRPr lang="en-GB" sz="2200" dirty="0">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spcAft>
                <a:spcPts val="0"/>
              </a:spcAft>
              <a:buFont typeface="Arial" panose="020B0604020202020204" pitchFamily="34" charset="0"/>
              <a:buChar char="•"/>
              <a:tabLst>
                <a:tab pos="457200" algn="l"/>
              </a:tabLst>
            </a:pP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We have s</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tudied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how the spatial location of  geomagnetic stations (in geomagnetic and geographic coordinates) influences the level of geomagnetic activity it records. This has enabled us to calibrate the time-of-year/UT response patterns of frequently used geomagnetic indices.  We have shown that the </a:t>
            </a:r>
            <a:r>
              <a:rPr lang="en-GB" sz="2200" i="1" dirty="0">
                <a:solidFill>
                  <a:srgbClr val="000000"/>
                </a:solidFill>
                <a:latin typeface="Calibri" panose="020F0502020204030204" pitchFamily="34" charset="0"/>
                <a:ea typeface="MS PGothic" panose="020B0600070205080204" pitchFamily="34" charset="-128"/>
                <a:cs typeface="MS PGothic" panose="020B0600070205080204" pitchFamily="34" charset="-128"/>
              </a:rPr>
              <a:t>am</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 index has by far the most uniform response of </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all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indices.</a:t>
            </a:r>
            <a:endParaRPr lang="en-GB" sz="2200" dirty="0">
              <a:solidFill>
                <a:srgbClr val="000000"/>
              </a:solidFill>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spcAft>
                <a:spcPts val="0"/>
              </a:spcAft>
              <a:buFont typeface="Arial" panose="020B0604020202020204" pitchFamily="34" charset="0"/>
              <a:buChar char="•"/>
              <a:tabLst>
                <a:tab pos="457200" algn="l"/>
              </a:tabLst>
            </a:pP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This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work has allowed us to also make corrections for the drift in geomagnetic co-ordinates of fixed geographic locations caused by the secular change to the </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internal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field. This has allowed us to correct long geomagnetic data and index sequences.</a:t>
            </a:r>
            <a:endParaRPr lang="en-GB" sz="2200" dirty="0">
              <a:solidFill>
                <a:srgbClr val="000000"/>
              </a:solidFill>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spcAft>
                <a:spcPts val="0"/>
              </a:spcAft>
              <a:buFont typeface="Arial" panose="020B0604020202020204" pitchFamily="34" charset="0"/>
              <a:buChar char="•"/>
              <a:tabLst>
                <a:tab pos="457200" algn="l"/>
              </a:tabLst>
            </a:pP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We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have used our reconstructions of interplanetary conditions based on modelling, theory </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and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sunspot numbers to generate </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a long-term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reconstruction of geomagnetic activity that </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extends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back to before the Maunder </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minimum. </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This is important as studies of </a:t>
            </a:r>
            <a:r>
              <a:rPr lang="en-GB" sz="2200" dirty="0" err="1">
                <a:solidFill>
                  <a:srgbClr val="000000"/>
                </a:solidFill>
                <a:latin typeface="Calibri" panose="020F0502020204030204" pitchFamily="34" charset="0"/>
                <a:ea typeface="MS PGothic" panose="020B0600070205080204" pitchFamily="34" charset="-128"/>
                <a:cs typeface="MS PGothic" panose="020B0600070205080204" pitchFamily="34" charset="-128"/>
              </a:rPr>
              <a:t>cosmogenic</a:t>
            </a:r>
            <a:r>
              <a:rPr lang="en-GB" sz="22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 isotopes that gave a record of the last 9000 years show that the interval from the Maunder minimum to the peak of the recent grand maximum (1960-1980) cover the full range of possible conditions in the last 9000 </a:t>
            </a:r>
            <a:r>
              <a:rPr lang="en-GB" sz="22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years.</a:t>
            </a:r>
            <a:endParaRPr lang="en-GB" sz="2200" dirty="0">
              <a:solidFill>
                <a:srgbClr val="000000"/>
              </a:solidFill>
              <a:latin typeface="MS PGothic" panose="020B0600070205080204" pitchFamily="34" charset="-128"/>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89757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9572" y="59105"/>
            <a:ext cx="9144000" cy="738338"/>
          </a:xfrm>
        </p:spPr>
        <p:txBody>
          <a:bodyPr>
            <a:normAutofit/>
          </a:bodyPr>
          <a:lstStyle/>
          <a:p>
            <a:r>
              <a:rPr lang="en-GB" sz="4000" dirty="0" smtClean="0"/>
              <a:t>Research Update: </a:t>
            </a:r>
            <a:r>
              <a:rPr lang="en-GB" sz="4000" dirty="0" smtClean="0"/>
              <a:t>Reading (2)</a:t>
            </a:r>
            <a:endParaRPr lang="en-GB" sz="4000" dirty="0"/>
          </a:p>
        </p:txBody>
      </p:sp>
      <p:sp>
        <p:nvSpPr>
          <p:cNvPr id="3" name="Subtitle 2"/>
          <p:cNvSpPr>
            <a:spLocks noGrp="1"/>
          </p:cNvSpPr>
          <p:nvPr>
            <p:ph type="subTitle" idx="1"/>
          </p:nvPr>
        </p:nvSpPr>
        <p:spPr>
          <a:xfrm>
            <a:off x="482010" y="797442"/>
            <a:ext cx="11054316" cy="1655762"/>
          </a:xfrm>
        </p:spPr>
        <p:txBody>
          <a:bodyPr>
            <a:noAutofit/>
          </a:bodyPr>
          <a:lstStyle/>
          <a:p>
            <a:pPr marL="342900" lvl="0" indent="-342900" algn="l">
              <a:spcAft>
                <a:spcPts val="0"/>
              </a:spcAft>
              <a:buFont typeface="Arial" panose="020B0604020202020204" pitchFamily="34" charset="0"/>
              <a:buChar char="•"/>
              <a:tabLst>
                <a:tab pos="457200" algn="l"/>
              </a:tabLst>
            </a:pP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We have s</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tudied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rapid fluctuations in solar wind magnetosphere coupling and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shown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they are dominated by changes in the orientation of the interplanetary magnetic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field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and that the statistics of those orientation changes could be used in generating a climatology of rapid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changes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relevant to GICs.</a:t>
            </a:r>
            <a:endParaRPr lang="en-GB" sz="2000" dirty="0">
              <a:solidFill>
                <a:srgbClr val="000000"/>
              </a:solidFill>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spcAft>
                <a:spcPts val="0"/>
              </a:spcAft>
              <a:buFont typeface="Arial" panose="020B0604020202020204" pitchFamily="34" charset="0"/>
              <a:buChar char="•"/>
              <a:tabLst>
                <a:tab pos="457200" algn="l"/>
              </a:tabLst>
            </a:pP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As part of generating a full climatology we have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studied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the semi-annual variation of geomagnetic activity.  We find that the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Russell-McPherron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mechanism is effective but that it is not working in the way that it was originally proposed and in which it is generally perceived.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Using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global MHD modelling, geomagnetic data, interplanetary data and a survey of 16 years of data on the geomagnetic tail from the Cluster C1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spacecraft,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we have developed a new understanding of the role in geomagnetic activity of Earths dipole tilt and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solar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wind dynamic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pressure,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which has implications both </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for generating </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a climatology and for forecasting techniques.</a:t>
            </a:r>
            <a:endParaRPr lang="en-GB" sz="2000" dirty="0">
              <a:solidFill>
                <a:srgbClr val="000000"/>
              </a:solidFill>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spcAft>
                <a:spcPts val="1200"/>
              </a:spcAft>
              <a:buFont typeface="Arial" panose="020B0604020202020204" pitchFamily="34" charset="0"/>
              <a:buChar char="•"/>
              <a:tabLst>
                <a:tab pos="457200" algn="l"/>
              </a:tabLst>
            </a:pP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Carl Haines (NERC PhD student, with EDF) has been using the new homogenised </a:t>
            </a:r>
            <a:r>
              <a:rPr lang="en-GB" sz="2000" i="1" dirty="0">
                <a:solidFill>
                  <a:srgbClr val="000000"/>
                </a:solidFill>
                <a:latin typeface="Calibri" panose="020F0502020204030204" pitchFamily="34" charset="0"/>
                <a:ea typeface="MS PGothic" panose="020B0600070205080204" pitchFamily="34" charset="-128"/>
                <a:cs typeface="MS PGothic" panose="020B0600070205080204" pitchFamily="34" charset="-128"/>
              </a:rPr>
              <a:t>aa</a:t>
            </a:r>
            <a:r>
              <a:rPr lang="en-GB" sz="2000" dirty="0">
                <a:solidFill>
                  <a:srgbClr val="000000"/>
                </a:solidFill>
                <a:latin typeface="Calibri" panose="020F0502020204030204" pitchFamily="34" charset="0"/>
                <a:ea typeface="MS PGothic" panose="020B0600070205080204" pitchFamily="34" charset="-128"/>
                <a:cs typeface="MS PGothic" panose="020B0600070205080204" pitchFamily="34" charset="-128"/>
              </a:rPr>
              <a:t> index to investigate the relation between geomagnetic storm intensity and duration. Intense storms are found to have longer durations, as expected, though the relationship is nonlinear. These findings are used to construct an empirical probabilistic prediction of storm duration given an estimate (e.g., the current observation) of storm intensity, which is shown to have skill. This has been submitted to Solar Physics. We are currently following up with a comparison of storm duration estimated by machine-learning and analogue techniques. After that, the plan is to move towards the downscaling aspects of the SWIGS proposal, statistically relating global 3-hour indices with local, high time resolution observations. Carl will be spending a few weeks at EDF for that purpose. And we'll contact Lancaster to ensure what we're doing is complementary to their efforts</a:t>
            </a:r>
            <a:r>
              <a:rPr lang="en-GB" sz="2000" dirty="0" smtClean="0">
                <a:solidFill>
                  <a:srgbClr val="000000"/>
                </a:solidFill>
                <a:latin typeface="Calibri" panose="020F0502020204030204" pitchFamily="34" charset="0"/>
                <a:ea typeface="MS PGothic" panose="020B0600070205080204" pitchFamily="34" charset="-128"/>
                <a:cs typeface="MS PGothic" panose="020B0600070205080204" pitchFamily="34" charset="-128"/>
              </a:rPr>
              <a:t>.</a:t>
            </a:r>
            <a:endParaRPr lang="en-GB" sz="2000" dirty="0"/>
          </a:p>
        </p:txBody>
      </p:sp>
    </p:spTree>
    <p:extLst>
      <p:ext uri="{BB962C8B-B14F-4D97-AF65-F5344CB8AC3E}">
        <p14:creationId xmlns:p14="http://schemas.microsoft.com/office/powerpoint/2010/main" val="2430636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72031"/>
            <a:ext cx="6655981" cy="1655762"/>
          </a:xfrm>
        </p:spPr>
        <p:txBody>
          <a:bodyPr>
            <a:noAutofit/>
          </a:bodyPr>
          <a:lstStyle/>
          <a:p>
            <a:pPr algn="l">
              <a:spcAft>
                <a:spcPts val="0"/>
              </a:spcAft>
            </a:pPr>
            <a:r>
              <a:rPr lang="en-GB" sz="1800" dirty="0">
                <a:ea typeface="MS PGothic" panose="020B0600070205080204" pitchFamily="34" charset="-128"/>
                <a:cs typeface="MS PGothic" panose="020B0600070205080204" pitchFamily="34" charset="-128"/>
              </a:rPr>
              <a:t/>
            </a:r>
            <a:br>
              <a:rPr lang="en-GB" sz="1800" dirty="0">
                <a:ea typeface="MS PGothic" panose="020B0600070205080204" pitchFamily="34" charset="-128"/>
                <a:cs typeface="MS PGothic" panose="020B0600070205080204" pitchFamily="34" charset="-128"/>
              </a:rPr>
            </a:br>
            <a:r>
              <a:rPr lang="en-GB" sz="1800" dirty="0">
                <a:solidFill>
                  <a:srgbClr val="000000"/>
                </a:solidFill>
                <a:ea typeface="MS PGothic" panose="020B0600070205080204" pitchFamily="34" charset="-128"/>
                <a:cs typeface="MS PGothic" panose="020B0600070205080204" pitchFamily="34" charset="-128"/>
              </a:rPr>
              <a:t>Published Papers. (all with SWIGS NERC grant </a:t>
            </a:r>
            <a:r>
              <a:rPr lang="en-GB" sz="1800" dirty="0" smtClean="0">
                <a:solidFill>
                  <a:srgbClr val="000000"/>
                </a:solidFill>
                <a:ea typeface="MS PGothic" panose="020B0600070205080204" pitchFamily="34" charset="-128"/>
                <a:cs typeface="MS PGothic" panose="020B0600070205080204" pitchFamily="34" charset="-128"/>
              </a:rPr>
              <a:t>acknowledgement)</a:t>
            </a:r>
            <a:endParaRPr lang="en-GB" sz="1800" dirty="0">
              <a:ea typeface="MS PGothic" panose="020B0600070205080204" pitchFamily="34" charset="-128"/>
              <a:cs typeface="MS PGothic" panose="020B0600070205080204" pitchFamily="34" charset="-128"/>
            </a:endParaRPr>
          </a:p>
          <a:p>
            <a:pPr marL="457200" algn="l">
              <a:spcAft>
                <a:spcPts val="0"/>
              </a:spcAft>
            </a:pPr>
            <a:r>
              <a:rPr lang="en-GB" sz="1200" dirty="0">
                <a:solidFill>
                  <a:srgbClr val="000000"/>
                </a:solidFill>
                <a:ea typeface="MS PGothic" panose="020B0600070205080204" pitchFamily="34" charset="-128"/>
                <a:cs typeface="MS PGothic" panose="020B0600070205080204" pitchFamily="34" charset="-128"/>
              </a:rPr>
              <a:t>M. Lockwood, A. Chambodut , I. D. Finch, L. A. Barnard , M. J. Owens and C. Haines (2019) </a:t>
            </a:r>
            <a:r>
              <a:rPr lang="en-GB" sz="1200" b="1" dirty="0">
                <a:solidFill>
                  <a:srgbClr val="000000"/>
                </a:solidFill>
                <a:ea typeface="MS PGothic" panose="020B0600070205080204" pitchFamily="34" charset="-128"/>
                <a:cs typeface="MS PGothic" panose="020B0600070205080204" pitchFamily="34" charset="-128"/>
              </a:rPr>
              <a:t>Time-of-day / time-of-year response functions of planetary geomagnetic indices</a:t>
            </a:r>
            <a:r>
              <a:rPr lang="en-GB" sz="1200" dirty="0">
                <a:solidFill>
                  <a:srgbClr val="000000"/>
                </a:solidFill>
                <a:ea typeface="MS PGothic" panose="020B0600070205080204" pitchFamily="34" charset="-128"/>
                <a:cs typeface="MS PGothic" panose="020B0600070205080204" pitchFamily="34" charset="-128"/>
              </a:rPr>
              <a:t>, </a:t>
            </a:r>
            <a:r>
              <a:rPr lang="en-GB" sz="1200" i="1" dirty="0">
                <a:solidFill>
                  <a:srgbClr val="000000"/>
                </a:solidFill>
                <a:ea typeface="MS PGothic" panose="020B0600070205080204" pitchFamily="34" charset="-128"/>
                <a:cs typeface="MS PGothic" panose="020B0600070205080204" pitchFamily="34" charset="-128"/>
              </a:rPr>
              <a:t>J. Space Weather Space </a:t>
            </a:r>
            <a:r>
              <a:rPr lang="en-GB" sz="1200" i="1" dirty="0" err="1">
                <a:solidFill>
                  <a:srgbClr val="000000"/>
                </a:solidFill>
                <a:ea typeface="MS PGothic" panose="020B0600070205080204" pitchFamily="34" charset="-128"/>
                <a:cs typeface="MS PGothic" panose="020B0600070205080204" pitchFamily="34" charset="-128"/>
              </a:rPr>
              <a:t>Clim</a:t>
            </a:r>
            <a:r>
              <a:rPr lang="en-GB" sz="1200" i="1" dirty="0">
                <a:solidFill>
                  <a:srgbClr val="000000"/>
                </a:solidFill>
                <a:ea typeface="MS PGothic" panose="020B0600070205080204" pitchFamily="34" charset="-128"/>
                <a:cs typeface="MS PGothic" panose="020B0600070205080204" pitchFamily="34" charset="-128"/>
              </a:rPr>
              <a:t>.</a:t>
            </a:r>
            <a:r>
              <a:rPr lang="en-GB" sz="1200" dirty="0">
                <a:solidFill>
                  <a:srgbClr val="000000"/>
                </a:solidFill>
                <a:ea typeface="MS PGothic" panose="020B0600070205080204" pitchFamily="34" charset="-128"/>
                <a:cs typeface="MS PGothic" panose="020B0600070205080204" pitchFamily="34" charset="-128"/>
              </a:rPr>
              <a:t>, 9, A20, </a:t>
            </a:r>
            <a:r>
              <a:rPr lang="en-GB" sz="1200" dirty="0" err="1">
                <a:solidFill>
                  <a:srgbClr val="000000"/>
                </a:solidFill>
                <a:ea typeface="MS PGothic" panose="020B0600070205080204" pitchFamily="34" charset="-128"/>
                <a:cs typeface="MS PGothic" panose="020B0600070205080204" pitchFamily="34" charset="-128"/>
              </a:rPr>
              <a:t>doi</a:t>
            </a:r>
            <a:r>
              <a:rPr lang="en-GB" sz="1200" dirty="0">
                <a:solidFill>
                  <a:srgbClr val="000000"/>
                </a:solidFill>
                <a:ea typeface="MS PGothic" panose="020B0600070205080204" pitchFamily="34" charset="-128"/>
                <a:cs typeface="MS PGothic" panose="020B0600070205080204" pitchFamily="34" charset="-128"/>
              </a:rPr>
              <a:t>: 10.1051/</a:t>
            </a:r>
            <a:r>
              <a:rPr lang="en-GB" sz="1200" dirty="0" err="1">
                <a:solidFill>
                  <a:srgbClr val="000000"/>
                </a:solidFill>
                <a:ea typeface="MS PGothic" panose="020B0600070205080204" pitchFamily="34" charset="-128"/>
                <a:cs typeface="MS PGothic" panose="020B0600070205080204" pitchFamily="34" charset="-128"/>
              </a:rPr>
              <a:t>swsc</a:t>
            </a:r>
            <a:r>
              <a:rPr lang="en-GB" sz="1200" dirty="0">
                <a:solidFill>
                  <a:srgbClr val="000000"/>
                </a:solidFill>
                <a:ea typeface="MS PGothic" panose="020B0600070205080204" pitchFamily="34" charset="-128"/>
                <a:cs typeface="MS PGothic" panose="020B0600070205080204" pitchFamily="34" charset="-128"/>
              </a:rPr>
              <a:t>/2019017</a:t>
            </a:r>
            <a:endParaRPr lang="en-GB" sz="1200" dirty="0">
              <a:ea typeface="MS PGothic" panose="020B0600070205080204" pitchFamily="34" charset="-128"/>
              <a:cs typeface="MS PGothic" panose="020B0600070205080204" pitchFamily="34" charset="-128"/>
            </a:endParaRPr>
          </a:p>
          <a:p>
            <a:pPr marL="457200" algn="l">
              <a:spcAft>
                <a:spcPts val="0"/>
              </a:spcAft>
            </a:pPr>
            <a:r>
              <a:rPr lang="en-GB" sz="1200" dirty="0">
                <a:solidFill>
                  <a:srgbClr val="000000"/>
                </a:solidFill>
                <a:ea typeface="MS PGothic" panose="020B0600070205080204" pitchFamily="34" charset="-128"/>
                <a:cs typeface="MS PGothic" panose="020B0600070205080204" pitchFamily="34" charset="-128"/>
              </a:rPr>
              <a:t>M. Lockwood, S. Bentley, M.J. Owens, L.A. Barnard, C.J. Scott, C.E. Watt, O. </a:t>
            </a:r>
            <a:r>
              <a:rPr lang="en-GB" sz="1200" dirty="0" err="1">
                <a:solidFill>
                  <a:srgbClr val="000000"/>
                </a:solidFill>
                <a:ea typeface="MS PGothic" panose="020B0600070205080204" pitchFamily="34" charset="-128"/>
                <a:cs typeface="MS PGothic" panose="020B0600070205080204" pitchFamily="34" charset="-128"/>
              </a:rPr>
              <a:t>Allanson</a:t>
            </a:r>
            <a:r>
              <a:rPr lang="en-GB" sz="1200" dirty="0">
                <a:solidFill>
                  <a:srgbClr val="000000"/>
                </a:solidFill>
                <a:ea typeface="MS PGothic" panose="020B0600070205080204" pitchFamily="34" charset="-128"/>
                <a:cs typeface="MS PGothic" panose="020B0600070205080204" pitchFamily="34" charset="-128"/>
              </a:rPr>
              <a:t> and M.P. Freeman (2018) </a:t>
            </a:r>
            <a:r>
              <a:rPr lang="en-GB" sz="1200" b="1" dirty="0">
                <a:solidFill>
                  <a:srgbClr val="000000"/>
                </a:solidFill>
                <a:ea typeface="MS PGothic" panose="020B0600070205080204" pitchFamily="34" charset="-128"/>
                <a:cs typeface="MS PGothic" panose="020B0600070205080204" pitchFamily="34" charset="-128"/>
              </a:rPr>
              <a:t> The development of a space climatology: 3. The evolution of distributions of space weather parameters with timescale</a:t>
            </a:r>
            <a:r>
              <a:rPr lang="en-GB" sz="1200" dirty="0">
                <a:solidFill>
                  <a:srgbClr val="000000"/>
                </a:solidFill>
                <a:ea typeface="MS PGothic" panose="020B0600070205080204" pitchFamily="34" charset="-128"/>
                <a:cs typeface="MS PGothic" panose="020B0600070205080204" pitchFamily="34" charset="-128"/>
              </a:rPr>
              <a:t>, </a:t>
            </a:r>
            <a:r>
              <a:rPr lang="en-GB" sz="1200" i="1" dirty="0">
                <a:solidFill>
                  <a:srgbClr val="000000"/>
                </a:solidFill>
                <a:ea typeface="MS PGothic" panose="020B0600070205080204" pitchFamily="34" charset="-128"/>
                <a:cs typeface="MS PGothic" panose="020B0600070205080204" pitchFamily="34" charset="-128"/>
              </a:rPr>
              <a:t>Space Weather</a:t>
            </a:r>
            <a:r>
              <a:rPr lang="en-GB" sz="1200" dirty="0">
                <a:solidFill>
                  <a:srgbClr val="000000"/>
                </a:solidFill>
                <a:ea typeface="MS PGothic" panose="020B0600070205080204" pitchFamily="34" charset="-128"/>
                <a:cs typeface="MS PGothic" panose="020B0600070205080204" pitchFamily="34" charset="-128"/>
              </a:rPr>
              <a:t>, 17, 180</a:t>
            </a:r>
            <a:r>
              <a:rPr lang="en-US" altLang="ja-JP" sz="1200" dirty="0">
                <a:solidFill>
                  <a:srgbClr val="000000"/>
                </a:solidFill>
                <a:ea typeface="MS Gothic" panose="020B0609070205080204" pitchFamily="49" charset="-128"/>
                <a:cs typeface="MS Gothic" panose="020B0609070205080204" pitchFamily="49" charset="-128"/>
              </a:rPr>
              <a:t>‐</a:t>
            </a:r>
            <a:r>
              <a:rPr lang="en-GB" sz="1200" dirty="0">
                <a:solidFill>
                  <a:srgbClr val="000000"/>
                </a:solidFill>
                <a:ea typeface="MS PGothic" panose="020B0600070205080204" pitchFamily="34" charset="-128"/>
                <a:cs typeface="MS PGothic" panose="020B0600070205080204" pitchFamily="34" charset="-128"/>
              </a:rPr>
              <a:t>209. </a:t>
            </a:r>
            <a:r>
              <a:rPr lang="en-GB" sz="1200" dirty="0" err="1">
                <a:solidFill>
                  <a:srgbClr val="000000"/>
                </a:solidFill>
                <a:ea typeface="MS PGothic" panose="020B0600070205080204" pitchFamily="34" charset="-128"/>
                <a:cs typeface="MS PGothic" panose="020B0600070205080204" pitchFamily="34" charset="-128"/>
              </a:rPr>
              <a:t>doi</a:t>
            </a:r>
            <a:r>
              <a:rPr lang="en-GB" sz="1200" dirty="0">
                <a:solidFill>
                  <a:srgbClr val="000000"/>
                </a:solidFill>
                <a:ea typeface="MS PGothic" panose="020B0600070205080204" pitchFamily="34" charset="-128"/>
                <a:cs typeface="MS PGothic" panose="020B0600070205080204" pitchFamily="34" charset="-128"/>
              </a:rPr>
              <a:t>: 10.1029/2018SW002017</a:t>
            </a:r>
            <a:endParaRPr lang="en-GB" sz="1200" dirty="0">
              <a:ea typeface="MS PGothic" panose="020B0600070205080204" pitchFamily="34" charset="-128"/>
              <a:cs typeface="MS PGothic" panose="020B0600070205080204" pitchFamily="34" charset="-128"/>
            </a:endParaRPr>
          </a:p>
          <a:p>
            <a:pPr marL="457200" algn="l">
              <a:spcAft>
                <a:spcPts val="0"/>
              </a:spcAft>
            </a:pPr>
            <a:r>
              <a:rPr lang="en-GB" sz="1200" dirty="0">
                <a:solidFill>
                  <a:srgbClr val="000000"/>
                </a:solidFill>
                <a:ea typeface="MS PGothic" panose="020B0600070205080204" pitchFamily="34" charset="-128"/>
                <a:cs typeface="MS PGothic" panose="020B0600070205080204" pitchFamily="34" charset="-128"/>
              </a:rPr>
              <a:t>M. Lockwood, S. Bentley, M.J. Owens, L.A. Barnard, C.J. Scott, C.E. Watt, O. </a:t>
            </a:r>
            <a:r>
              <a:rPr lang="en-GB" sz="1200" dirty="0" err="1">
                <a:solidFill>
                  <a:srgbClr val="000000"/>
                </a:solidFill>
                <a:ea typeface="MS PGothic" panose="020B0600070205080204" pitchFamily="34" charset="-128"/>
                <a:cs typeface="MS PGothic" panose="020B0600070205080204" pitchFamily="34" charset="-128"/>
              </a:rPr>
              <a:t>Allanson</a:t>
            </a:r>
            <a:r>
              <a:rPr lang="en-GB" sz="1200" dirty="0">
                <a:solidFill>
                  <a:srgbClr val="000000"/>
                </a:solidFill>
                <a:ea typeface="MS PGothic" panose="020B0600070205080204" pitchFamily="34" charset="-128"/>
                <a:cs typeface="MS PGothic" panose="020B0600070205080204" pitchFamily="34" charset="-128"/>
              </a:rPr>
              <a:t> and M.P. Freeman  (2018) </a:t>
            </a:r>
            <a:r>
              <a:rPr lang="en-GB" sz="1200" b="1" dirty="0">
                <a:solidFill>
                  <a:srgbClr val="000000"/>
                </a:solidFill>
                <a:ea typeface="MS PGothic" panose="020B0600070205080204" pitchFamily="34" charset="-128"/>
                <a:cs typeface="MS PGothic" panose="020B0600070205080204" pitchFamily="34" charset="-128"/>
              </a:rPr>
              <a:t>The development of a space climatology: 2. The distribution of power input into the magnetosphere on a 3</a:t>
            </a:r>
            <a:r>
              <a:rPr lang="en-US" altLang="ja-JP" sz="1200" b="1" dirty="0">
                <a:solidFill>
                  <a:srgbClr val="000000"/>
                </a:solidFill>
                <a:ea typeface="MS Gothic" panose="020B0609070205080204" pitchFamily="49" charset="-128"/>
                <a:cs typeface="MS Gothic" panose="020B0609070205080204" pitchFamily="49" charset="-128"/>
              </a:rPr>
              <a:t>‐</a:t>
            </a:r>
            <a:r>
              <a:rPr lang="en-GB" sz="1200" b="1" dirty="0">
                <a:solidFill>
                  <a:srgbClr val="000000"/>
                </a:solidFill>
                <a:ea typeface="MS PGothic" panose="020B0600070205080204" pitchFamily="34" charset="-128"/>
                <a:cs typeface="MS PGothic" panose="020B0600070205080204" pitchFamily="34" charset="-128"/>
              </a:rPr>
              <a:t>hourly timescale</a:t>
            </a:r>
            <a:r>
              <a:rPr lang="en-GB" sz="1200" dirty="0">
                <a:solidFill>
                  <a:srgbClr val="000000"/>
                </a:solidFill>
                <a:ea typeface="MS PGothic" panose="020B0600070205080204" pitchFamily="34" charset="-128"/>
                <a:cs typeface="MS PGothic" panose="020B0600070205080204" pitchFamily="34" charset="-128"/>
              </a:rPr>
              <a:t>, </a:t>
            </a:r>
            <a:r>
              <a:rPr lang="en-GB" sz="1200" i="1" dirty="0">
                <a:solidFill>
                  <a:srgbClr val="000000"/>
                </a:solidFill>
                <a:ea typeface="MS PGothic" panose="020B0600070205080204" pitchFamily="34" charset="-128"/>
                <a:cs typeface="MS PGothic" panose="020B0600070205080204" pitchFamily="34" charset="-128"/>
              </a:rPr>
              <a:t>Space Weather</a:t>
            </a:r>
            <a:r>
              <a:rPr lang="en-GB" sz="1200" dirty="0">
                <a:solidFill>
                  <a:srgbClr val="000000"/>
                </a:solidFill>
                <a:ea typeface="MS PGothic" panose="020B0600070205080204" pitchFamily="34" charset="-128"/>
                <a:cs typeface="MS PGothic" panose="020B0600070205080204" pitchFamily="34" charset="-128"/>
              </a:rPr>
              <a:t>, 17, 157</a:t>
            </a:r>
            <a:r>
              <a:rPr lang="en-US" altLang="ja-JP" sz="1200" dirty="0">
                <a:solidFill>
                  <a:srgbClr val="000000"/>
                </a:solidFill>
                <a:ea typeface="MS Gothic" panose="020B0609070205080204" pitchFamily="49" charset="-128"/>
                <a:cs typeface="MS Gothic" panose="020B0609070205080204" pitchFamily="49" charset="-128"/>
              </a:rPr>
              <a:t>‐</a:t>
            </a:r>
            <a:r>
              <a:rPr lang="en-GB" sz="1200" dirty="0">
                <a:solidFill>
                  <a:srgbClr val="000000"/>
                </a:solidFill>
                <a:ea typeface="MS PGothic" panose="020B0600070205080204" pitchFamily="34" charset="-128"/>
                <a:cs typeface="MS PGothic" panose="020B0600070205080204" pitchFamily="34" charset="-128"/>
              </a:rPr>
              <a:t>179. </a:t>
            </a:r>
            <a:r>
              <a:rPr lang="en-GB" sz="1200" dirty="0" err="1">
                <a:solidFill>
                  <a:srgbClr val="000000"/>
                </a:solidFill>
                <a:ea typeface="MS PGothic" panose="020B0600070205080204" pitchFamily="34" charset="-128"/>
                <a:cs typeface="MS PGothic" panose="020B0600070205080204" pitchFamily="34" charset="-128"/>
              </a:rPr>
              <a:t>doi</a:t>
            </a:r>
            <a:r>
              <a:rPr lang="en-GB" sz="1200" dirty="0">
                <a:solidFill>
                  <a:srgbClr val="000000"/>
                </a:solidFill>
                <a:ea typeface="MS PGothic" panose="020B0600070205080204" pitchFamily="34" charset="-128"/>
                <a:cs typeface="MS PGothic" panose="020B0600070205080204" pitchFamily="34" charset="-128"/>
              </a:rPr>
              <a:t>: 10.1029/2018SW002016</a:t>
            </a:r>
            <a:endParaRPr lang="en-GB" sz="1200" dirty="0">
              <a:ea typeface="MS PGothic" panose="020B0600070205080204" pitchFamily="34" charset="-128"/>
              <a:cs typeface="MS PGothic" panose="020B0600070205080204" pitchFamily="34" charset="-128"/>
            </a:endParaRPr>
          </a:p>
          <a:p>
            <a:pPr marL="457200" algn="l">
              <a:spcAft>
                <a:spcPts val="0"/>
              </a:spcAft>
            </a:pPr>
            <a:r>
              <a:rPr lang="en-GB" sz="1200" dirty="0">
                <a:solidFill>
                  <a:srgbClr val="000000"/>
                </a:solidFill>
                <a:ea typeface="MS PGothic" panose="020B0600070205080204" pitchFamily="34" charset="-128"/>
                <a:cs typeface="MS PGothic" panose="020B0600070205080204" pitchFamily="34" charset="-128"/>
              </a:rPr>
              <a:t>M. Lockwood, S. Bentley, M.J. Owens, L.A. Barnard, C.J. Scott, C.E. Watt, and O. </a:t>
            </a:r>
            <a:r>
              <a:rPr lang="en-GB" sz="1200" dirty="0" err="1">
                <a:solidFill>
                  <a:srgbClr val="000000"/>
                </a:solidFill>
                <a:ea typeface="MS PGothic" panose="020B0600070205080204" pitchFamily="34" charset="-128"/>
                <a:cs typeface="MS PGothic" panose="020B0600070205080204" pitchFamily="34" charset="-128"/>
              </a:rPr>
              <a:t>Allanson</a:t>
            </a:r>
            <a:r>
              <a:rPr lang="en-GB" sz="1200" dirty="0">
                <a:solidFill>
                  <a:srgbClr val="000000"/>
                </a:solidFill>
                <a:ea typeface="MS PGothic" panose="020B0600070205080204" pitchFamily="34" charset="-128"/>
                <a:cs typeface="MS PGothic" panose="020B0600070205080204" pitchFamily="34" charset="-128"/>
              </a:rPr>
              <a:t> (2018) </a:t>
            </a:r>
            <a:r>
              <a:rPr lang="en-GB" sz="1200" b="1" dirty="0">
                <a:solidFill>
                  <a:srgbClr val="000000"/>
                </a:solidFill>
                <a:ea typeface="MS PGothic" panose="020B0600070205080204" pitchFamily="34" charset="-128"/>
                <a:cs typeface="MS PGothic" panose="020B0600070205080204" pitchFamily="34" charset="-128"/>
              </a:rPr>
              <a:t>The development of a space climatology: 1. Solar</a:t>
            </a:r>
            <a:r>
              <a:rPr lang="en-US" altLang="ja-JP" sz="1200" b="1" dirty="0">
                <a:solidFill>
                  <a:srgbClr val="000000"/>
                </a:solidFill>
                <a:ea typeface="MS Gothic" panose="020B0609070205080204" pitchFamily="49" charset="-128"/>
                <a:cs typeface="MS Gothic" panose="020B0609070205080204" pitchFamily="49" charset="-128"/>
              </a:rPr>
              <a:t>‐</a:t>
            </a:r>
            <a:r>
              <a:rPr lang="en-GB" sz="1200" b="1" dirty="0">
                <a:solidFill>
                  <a:srgbClr val="000000"/>
                </a:solidFill>
                <a:ea typeface="MS PGothic" panose="020B0600070205080204" pitchFamily="34" charset="-128"/>
                <a:cs typeface="MS PGothic" panose="020B0600070205080204" pitchFamily="34" charset="-128"/>
              </a:rPr>
              <a:t>wind magnetosphere coupling as a function of timescale and the effect of data gaps</a:t>
            </a:r>
            <a:r>
              <a:rPr lang="en-GB" sz="1200" dirty="0">
                <a:solidFill>
                  <a:srgbClr val="000000"/>
                </a:solidFill>
                <a:ea typeface="MS PGothic" panose="020B0600070205080204" pitchFamily="34" charset="-128"/>
                <a:cs typeface="MS PGothic" panose="020B0600070205080204" pitchFamily="34" charset="-128"/>
              </a:rPr>
              <a:t>, </a:t>
            </a:r>
            <a:r>
              <a:rPr lang="en-GB" sz="1200" i="1" dirty="0">
                <a:solidFill>
                  <a:srgbClr val="000000"/>
                </a:solidFill>
                <a:ea typeface="MS PGothic" panose="020B0600070205080204" pitchFamily="34" charset="-128"/>
                <a:cs typeface="MS PGothic" panose="020B0600070205080204" pitchFamily="34" charset="-128"/>
              </a:rPr>
              <a:t>Space Weather,</a:t>
            </a:r>
            <a:r>
              <a:rPr lang="en-GB" sz="1200" dirty="0">
                <a:solidFill>
                  <a:srgbClr val="000000"/>
                </a:solidFill>
                <a:ea typeface="MS PGothic" panose="020B0600070205080204" pitchFamily="34" charset="-128"/>
                <a:cs typeface="MS PGothic" panose="020B0600070205080204" pitchFamily="34" charset="-128"/>
              </a:rPr>
              <a:t> 17, 133</a:t>
            </a:r>
            <a:r>
              <a:rPr lang="en-US" altLang="ja-JP" sz="1200" dirty="0">
                <a:solidFill>
                  <a:srgbClr val="000000"/>
                </a:solidFill>
                <a:ea typeface="MS Gothic" panose="020B0609070205080204" pitchFamily="49" charset="-128"/>
                <a:cs typeface="MS Gothic" panose="020B0609070205080204" pitchFamily="49" charset="-128"/>
              </a:rPr>
              <a:t>‐</a:t>
            </a:r>
            <a:r>
              <a:rPr lang="en-GB" sz="1200" dirty="0">
                <a:solidFill>
                  <a:srgbClr val="000000"/>
                </a:solidFill>
                <a:ea typeface="MS PGothic" panose="020B0600070205080204" pitchFamily="34" charset="-128"/>
                <a:cs typeface="MS PGothic" panose="020B0600070205080204" pitchFamily="34" charset="-128"/>
              </a:rPr>
              <a:t>156. </a:t>
            </a:r>
            <a:r>
              <a:rPr lang="en-GB" sz="1200" dirty="0" err="1">
                <a:solidFill>
                  <a:srgbClr val="000000"/>
                </a:solidFill>
                <a:ea typeface="MS PGothic" panose="020B0600070205080204" pitchFamily="34" charset="-128"/>
                <a:cs typeface="MS PGothic" panose="020B0600070205080204" pitchFamily="34" charset="-128"/>
              </a:rPr>
              <a:t>doi</a:t>
            </a:r>
            <a:r>
              <a:rPr lang="en-GB" sz="1200" dirty="0">
                <a:solidFill>
                  <a:srgbClr val="000000"/>
                </a:solidFill>
                <a:ea typeface="MS PGothic" panose="020B0600070205080204" pitchFamily="34" charset="-128"/>
                <a:cs typeface="MS PGothic" panose="020B0600070205080204" pitchFamily="34" charset="-128"/>
              </a:rPr>
              <a:t>: 10.1029/2018SW001856</a:t>
            </a:r>
            <a:endParaRPr lang="en-GB" sz="1200" dirty="0">
              <a:ea typeface="MS PGothic" panose="020B0600070205080204" pitchFamily="34" charset="-128"/>
              <a:cs typeface="MS PGothic" panose="020B0600070205080204" pitchFamily="34" charset="-128"/>
            </a:endParaRPr>
          </a:p>
          <a:p>
            <a:pPr marL="457200" algn="l">
              <a:spcAft>
                <a:spcPts val="0"/>
              </a:spcAft>
            </a:pPr>
            <a:r>
              <a:rPr lang="en-GB" sz="1200" dirty="0">
                <a:solidFill>
                  <a:srgbClr val="000000"/>
                </a:solidFill>
                <a:ea typeface="MS PGothic" panose="020B0600070205080204" pitchFamily="34" charset="-128"/>
                <a:cs typeface="MS PGothic" panose="020B0600070205080204" pitchFamily="34" charset="-128"/>
              </a:rPr>
              <a:t>M. Lockwood, I.D. Finch, A. Chambodut, L.A. Barnard, M.J. Owens, and E. Clarke (2018) </a:t>
            </a:r>
            <a:r>
              <a:rPr lang="en-GB" sz="1200" b="1" dirty="0">
                <a:solidFill>
                  <a:srgbClr val="000000"/>
                </a:solidFill>
                <a:ea typeface="MS PGothic" panose="020B0600070205080204" pitchFamily="34" charset="-128"/>
                <a:cs typeface="MS PGothic" panose="020B0600070205080204" pitchFamily="34" charset="-128"/>
              </a:rPr>
              <a:t>A homogeneous aa index: 2. hemispheric asymmetries and the equinoctial variation</a:t>
            </a:r>
            <a:r>
              <a:rPr lang="en-GB" sz="1200" dirty="0">
                <a:solidFill>
                  <a:srgbClr val="000000"/>
                </a:solidFill>
                <a:ea typeface="MS PGothic" panose="020B0600070205080204" pitchFamily="34" charset="-128"/>
                <a:cs typeface="MS PGothic" panose="020B0600070205080204" pitchFamily="34" charset="-128"/>
              </a:rPr>
              <a:t>, </a:t>
            </a:r>
            <a:r>
              <a:rPr lang="en-GB" sz="1200" i="1" dirty="0">
                <a:solidFill>
                  <a:srgbClr val="000000"/>
                </a:solidFill>
                <a:ea typeface="MS PGothic" panose="020B0600070205080204" pitchFamily="34" charset="-128"/>
                <a:cs typeface="MS PGothic" panose="020B0600070205080204" pitchFamily="34" charset="-128"/>
              </a:rPr>
              <a:t>J. Space Weather Space </a:t>
            </a:r>
            <a:r>
              <a:rPr lang="en-GB" sz="1200" i="1" dirty="0" err="1">
                <a:solidFill>
                  <a:srgbClr val="000000"/>
                </a:solidFill>
                <a:ea typeface="MS PGothic" panose="020B0600070205080204" pitchFamily="34" charset="-128"/>
                <a:cs typeface="MS PGothic" panose="020B0600070205080204" pitchFamily="34" charset="-128"/>
              </a:rPr>
              <a:t>Clim</a:t>
            </a:r>
            <a:r>
              <a:rPr lang="en-GB" sz="1200" dirty="0">
                <a:solidFill>
                  <a:srgbClr val="000000"/>
                </a:solidFill>
                <a:ea typeface="MS PGothic" panose="020B0600070205080204" pitchFamily="34" charset="-128"/>
                <a:cs typeface="MS PGothic" panose="020B0600070205080204" pitchFamily="34" charset="-128"/>
              </a:rPr>
              <a:t>., 8, A58, </a:t>
            </a:r>
            <a:r>
              <a:rPr lang="en-GB" sz="1200" dirty="0" err="1">
                <a:solidFill>
                  <a:srgbClr val="000000"/>
                </a:solidFill>
                <a:ea typeface="MS PGothic" panose="020B0600070205080204" pitchFamily="34" charset="-128"/>
                <a:cs typeface="MS PGothic" panose="020B0600070205080204" pitchFamily="34" charset="-128"/>
              </a:rPr>
              <a:t>doi</a:t>
            </a:r>
            <a:r>
              <a:rPr lang="en-GB" sz="1200" dirty="0">
                <a:solidFill>
                  <a:srgbClr val="000000"/>
                </a:solidFill>
                <a:ea typeface="MS PGothic" panose="020B0600070205080204" pitchFamily="34" charset="-128"/>
                <a:cs typeface="MS PGothic" panose="020B0600070205080204" pitchFamily="34" charset="-128"/>
              </a:rPr>
              <a:t>: 10.1051/</a:t>
            </a:r>
            <a:r>
              <a:rPr lang="en-GB" sz="1200" dirty="0" err="1">
                <a:solidFill>
                  <a:srgbClr val="000000"/>
                </a:solidFill>
                <a:ea typeface="MS PGothic" panose="020B0600070205080204" pitchFamily="34" charset="-128"/>
                <a:cs typeface="MS PGothic" panose="020B0600070205080204" pitchFamily="34" charset="-128"/>
              </a:rPr>
              <a:t>swsc</a:t>
            </a:r>
            <a:r>
              <a:rPr lang="en-GB" sz="1200" dirty="0">
                <a:solidFill>
                  <a:srgbClr val="000000"/>
                </a:solidFill>
                <a:ea typeface="MS PGothic" panose="020B0600070205080204" pitchFamily="34" charset="-128"/>
                <a:cs typeface="MS PGothic" panose="020B0600070205080204" pitchFamily="34" charset="-128"/>
              </a:rPr>
              <a:t>/2018044</a:t>
            </a:r>
            <a:endParaRPr lang="en-GB" sz="1200" dirty="0">
              <a:ea typeface="MS PGothic" panose="020B0600070205080204" pitchFamily="34" charset="-128"/>
              <a:cs typeface="MS PGothic" panose="020B0600070205080204" pitchFamily="34" charset="-128"/>
            </a:endParaRPr>
          </a:p>
          <a:p>
            <a:pPr marL="457200" algn="l">
              <a:spcAft>
                <a:spcPts val="0"/>
              </a:spcAft>
            </a:pPr>
            <a:r>
              <a:rPr lang="en-GB" sz="1200" dirty="0">
                <a:solidFill>
                  <a:srgbClr val="000000"/>
                </a:solidFill>
                <a:ea typeface="MS PGothic" panose="020B0600070205080204" pitchFamily="34" charset="-128"/>
                <a:cs typeface="MS PGothic" panose="020B0600070205080204" pitchFamily="34" charset="-128"/>
              </a:rPr>
              <a:t>M. Lockwood, A. Chambodut, L.A. Barnard, M.J. Owens, E. Clarke, and V. Mendel (2018</a:t>
            </a:r>
            <a:r>
              <a:rPr lang="en-GB" sz="1200" dirty="0" smtClean="0">
                <a:solidFill>
                  <a:srgbClr val="000000"/>
                </a:solidFill>
                <a:ea typeface="MS PGothic" panose="020B0600070205080204" pitchFamily="34" charset="-128"/>
                <a:cs typeface="MS PGothic" panose="020B0600070205080204" pitchFamily="34" charset="-128"/>
              </a:rPr>
              <a:t>) </a:t>
            </a:r>
            <a:r>
              <a:rPr lang="en-GB" sz="1200" b="1" dirty="0" smtClean="0">
                <a:solidFill>
                  <a:srgbClr val="000000"/>
                </a:solidFill>
                <a:ea typeface="MS PGothic" panose="020B0600070205080204" pitchFamily="34" charset="-128"/>
                <a:cs typeface="MS PGothic" panose="020B0600070205080204" pitchFamily="34" charset="-128"/>
              </a:rPr>
              <a:t>A </a:t>
            </a:r>
            <a:r>
              <a:rPr lang="en-GB" sz="1200" b="1" dirty="0">
                <a:solidFill>
                  <a:srgbClr val="000000"/>
                </a:solidFill>
                <a:ea typeface="MS PGothic" panose="020B0600070205080204" pitchFamily="34" charset="-128"/>
                <a:cs typeface="MS PGothic" panose="020B0600070205080204" pitchFamily="34" charset="-128"/>
              </a:rPr>
              <a:t>homogeneous aa index: 1. Secular variation</a:t>
            </a:r>
            <a:r>
              <a:rPr lang="en-GB" sz="1200" dirty="0">
                <a:solidFill>
                  <a:srgbClr val="000000"/>
                </a:solidFill>
                <a:ea typeface="MS PGothic" panose="020B0600070205080204" pitchFamily="34" charset="-128"/>
                <a:cs typeface="MS PGothic" panose="020B0600070205080204" pitchFamily="34" charset="-128"/>
              </a:rPr>
              <a:t>, </a:t>
            </a:r>
            <a:r>
              <a:rPr lang="en-GB" sz="1200" i="1" dirty="0">
                <a:solidFill>
                  <a:srgbClr val="000000"/>
                </a:solidFill>
                <a:ea typeface="MS PGothic" panose="020B0600070205080204" pitchFamily="34" charset="-128"/>
                <a:cs typeface="MS PGothic" panose="020B0600070205080204" pitchFamily="34" charset="-128"/>
              </a:rPr>
              <a:t>J. Space Weather Space </a:t>
            </a:r>
            <a:r>
              <a:rPr lang="en-GB" sz="1200" i="1" dirty="0" err="1">
                <a:solidFill>
                  <a:srgbClr val="000000"/>
                </a:solidFill>
                <a:ea typeface="MS PGothic" panose="020B0600070205080204" pitchFamily="34" charset="-128"/>
                <a:cs typeface="MS PGothic" panose="020B0600070205080204" pitchFamily="34" charset="-128"/>
              </a:rPr>
              <a:t>Clim</a:t>
            </a:r>
            <a:r>
              <a:rPr lang="en-GB" sz="1200" dirty="0">
                <a:solidFill>
                  <a:srgbClr val="000000"/>
                </a:solidFill>
                <a:ea typeface="MS PGothic" panose="020B0600070205080204" pitchFamily="34" charset="-128"/>
                <a:cs typeface="MS PGothic" panose="020B0600070205080204" pitchFamily="34" charset="-128"/>
              </a:rPr>
              <a:t>., 8, A53, </a:t>
            </a:r>
            <a:r>
              <a:rPr lang="en-GB" sz="1200" dirty="0" err="1">
                <a:solidFill>
                  <a:srgbClr val="000000"/>
                </a:solidFill>
                <a:ea typeface="MS PGothic" panose="020B0600070205080204" pitchFamily="34" charset="-128"/>
                <a:cs typeface="MS PGothic" panose="020B0600070205080204" pitchFamily="34" charset="-128"/>
              </a:rPr>
              <a:t>doi</a:t>
            </a:r>
            <a:r>
              <a:rPr lang="en-GB" sz="1200" dirty="0">
                <a:solidFill>
                  <a:srgbClr val="000000"/>
                </a:solidFill>
                <a:ea typeface="MS PGothic" panose="020B0600070205080204" pitchFamily="34" charset="-128"/>
                <a:cs typeface="MS PGothic" panose="020B0600070205080204" pitchFamily="34" charset="-128"/>
              </a:rPr>
              <a:t>: 10.1051/</a:t>
            </a:r>
            <a:r>
              <a:rPr lang="en-GB" sz="1200" dirty="0" err="1">
                <a:solidFill>
                  <a:srgbClr val="000000"/>
                </a:solidFill>
                <a:ea typeface="MS PGothic" panose="020B0600070205080204" pitchFamily="34" charset="-128"/>
                <a:cs typeface="MS PGothic" panose="020B0600070205080204" pitchFamily="34" charset="-128"/>
              </a:rPr>
              <a:t>swsc</a:t>
            </a:r>
            <a:r>
              <a:rPr lang="en-GB" sz="1200" dirty="0">
                <a:solidFill>
                  <a:srgbClr val="000000"/>
                </a:solidFill>
                <a:ea typeface="MS PGothic" panose="020B0600070205080204" pitchFamily="34" charset="-128"/>
                <a:cs typeface="MS PGothic" panose="020B0600070205080204" pitchFamily="34" charset="-128"/>
              </a:rPr>
              <a:t>/2018038</a:t>
            </a:r>
            <a:endParaRPr lang="en-GB" sz="1200" dirty="0">
              <a:ea typeface="MS PGothic" panose="020B0600070205080204" pitchFamily="34" charset="-128"/>
              <a:cs typeface="MS PGothic" panose="020B0600070205080204" pitchFamily="34" charset="-128"/>
            </a:endParaRPr>
          </a:p>
          <a:p>
            <a:pPr marL="457200" algn="l">
              <a:spcAft>
                <a:spcPts val="0"/>
              </a:spcAft>
            </a:pPr>
            <a:r>
              <a:rPr lang="en-GB" sz="1200" dirty="0">
                <a:solidFill>
                  <a:srgbClr val="000000"/>
                </a:solidFill>
                <a:ea typeface="MS PGothic" panose="020B0600070205080204" pitchFamily="34" charset="-128"/>
                <a:cs typeface="MS PGothic" panose="020B0600070205080204" pitchFamily="34" charset="-128"/>
              </a:rPr>
              <a:t>L.A. Barnard, K.G. McCracken, M.J. Owens, and M. Lockwood (2018) </a:t>
            </a:r>
            <a:r>
              <a:rPr lang="en-GB" sz="1200" b="1" dirty="0">
                <a:solidFill>
                  <a:srgbClr val="000000"/>
                </a:solidFill>
                <a:ea typeface="MS PGothic" panose="020B0600070205080204" pitchFamily="34" charset="-128"/>
                <a:cs typeface="MS PGothic" panose="020B0600070205080204" pitchFamily="34" charset="-128"/>
              </a:rPr>
              <a:t>What can the annual 10Be solar activity reconstructions tell us about historic space weather?</a:t>
            </a:r>
            <a:r>
              <a:rPr lang="en-GB" sz="1200" dirty="0">
                <a:solidFill>
                  <a:srgbClr val="000000"/>
                </a:solidFill>
                <a:ea typeface="MS PGothic" panose="020B0600070205080204" pitchFamily="34" charset="-128"/>
                <a:cs typeface="MS PGothic" panose="020B0600070205080204" pitchFamily="34" charset="-128"/>
              </a:rPr>
              <a:t> </a:t>
            </a:r>
            <a:r>
              <a:rPr lang="en-GB" sz="1200" i="1" dirty="0">
                <a:solidFill>
                  <a:srgbClr val="000000"/>
                </a:solidFill>
                <a:ea typeface="MS PGothic" panose="020B0600070205080204" pitchFamily="34" charset="-128"/>
                <a:cs typeface="MS PGothic" panose="020B0600070205080204" pitchFamily="34" charset="-128"/>
              </a:rPr>
              <a:t>J. Space Weather Space </a:t>
            </a:r>
            <a:r>
              <a:rPr lang="en-GB" sz="1200" i="1" dirty="0" err="1">
                <a:solidFill>
                  <a:srgbClr val="000000"/>
                </a:solidFill>
                <a:ea typeface="MS PGothic" panose="020B0600070205080204" pitchFamily="34" charset="-128"/>
                <a:cs typeface="MS PGothic" panose="020B0600070205080204" pitchFamily="34" charset="-128"/>
              </a:rPr>
              <a:t>Clim</a:t>
            </a:r>
            <a:r>
              <a:rPr lang="en-GB" sz="1200" dirty="0">
                <a:solidFill>
                  <a:srgbClr val="000000"/>
                </a:solidFill>
                <a:ea typeface="MS PGothic" panose="020B0600070205080204" pitchFamily="34" charset="-128"/>
                <a:cs typeface="MS PGothic" panose="020B0600070205080204" pitchFamily="34" charset="-128"/>
              </a:rPr>
              <a:t>., 8, A23, </a:t>
            </a:r>
            <a:r>
              <a:rPr lang="en-GB" sz="1200" dirty="0" err="1">
                <a:solidFill>
                  <a:srgbClr val="000000"/>
                </a:solidFill>
                <a:ea typeface="MS PGothic" panose="020B0600070205080204" pitchFamily="34" charset="-128"/>
                <a:cs typeface="MS PGothic" panose="020B0600070205080204" pitchFamily="34" charset="-128"/>
              </a:rPr>
              <a:t>doi</a:t>
            </a:r>
            <a:r>
              <a:rPr lang="en-GB" sz="1200" dirty="0">
                <a:solidFill>
                  <a:srgbClr val="000000"/>
                </a:solidFill>
                <a:ea typeface="MS PGothic" panose="020B0600070205080204" pitchFamily="34" charset="-128"/>
                <a:cs typeface="MS PGothic" panose="020B0600070205080204" pitchFamily="34" charset="-128"/>
              </a:rPr>
              <a:t>: 10.1051/</a:t>
            </a:r>
            <a:r>
              <a:rPr lang="en-GB" sz="1200" dirty="0" err="1">
                <a:solidFill>
                  <a:srgbClr val="000000"/>
                </a:solidFill>
                <a:ea typeface="MS PGothic" panose="020B0600070205080204" pitchFamily="34" charset="-128"/>
                <a:cs typeface="MS PGothic" panose="020B0600070205080204" pitchFamily="34" charset="-128"/>
              </a:rPr>
              <a:t>swsc</a:t>
            </a:r>
            <a:r>
              <a:rPr lang="en-GB" sz="1200" dirty="0">
                <a:solidFill>
                  <a:srgbClr val="000000"/>
                </a:solidFill>
                <a:ea typeface="MS PGothic" panose="020B0600070205080204" pitchFamily="34" charset="-128"/>
                <a:cs typeface="MS PGothic" panose="020B0600070205080204" pitchFamily="34" charset="-128"/>
              </a:rPr>
              <a:t>/2018014</a:t>
            </a:r>
            <a:endParaRPr lang="en-GB" sz="1200" dirty="0">
              <a:ea typeface="MS PGothic" panose="020B0600070205080204" pitchFamily="34" charset="-128"/>
              <a:cs typeface="MS PGothic" panose="020B0600070205080204" pitchFamily="34" charset="-128"/>
            </a:endParaRPr>
          </a:p>
          <a:p>
            <a:pPr marL="457200" algn="l">
              <a:spcAft>
                <a:spcPts val="0"/>
              </a:spcAft>
            </a:pPr>
            <a:r>
              <a:rPr lang="en-GB" sz="1200" dirty="0">
                <a:solidFill>
                  <a:srgbClr val="000000"/>
                </a:solidFill>
                <a:ea typeface="MS PGothic" panose="020B0600070205080204" pitchFamily="34" charset="-128"/>
                <a:cs typeface="MS PGothic" panose="020B0600070205080204" pitchFamily="34" charset="-128"/>
              </a:rPr>
              <a:t>M. Lockwood, M.J. Owens, L.A. Barnard, C.J. Scott, C.E. Watt and S. Bentley (2018) </a:t>
            </a:r>
            <a:r>
              <a:rPr lang="en-GB" sz="1200" b="1" dirty="0">
                <a:solidFill>
                  <a:srgbClr val="000000"/>
                </a:solidFill>
                <a:ea typeface="MS PGothic" panose="020B0600070205080204" pitchFamily="34" charset="-128"/>
                <a:cs typeface="MS PGothic" panose="020B0600070205080204" pitchFamily="34" charset="-128"/>
              </a:rPr>
              <a:t>Space Climate and Space Weather over the past 400 years: 2. Proxy indicators of geomagnetic storm and </a:t>
            </a:r>
            <a:r>
              <a:rPr lang="en-GB" sz="1200" b="1" dirty="0" err="1">
                <a:solidFill>
                  <a:srgbClr val="000000"/>
                </a:solidFill>
                <a:ea typeface="MS PGothic" panose="020B0600070205080204" pitchFamily="34" charset="-128"/>
                <a:cs typeface="MS PGothic" panose="020B0600070205080204" pitchFamily="34" charset="-128"/>
              </a:rPr>
              <a:t>substorm</a:t>
            </a:r>
            <a:r>
              <a:rPr lang="en-GB" sz="1200" b="1" dirty="0">
                <a:solidFill>
                  <a:srgbClr val="000000"/>
                </a:solidFill>
                <a:ea typeface="MS PGothic" panose="020B0600070205080204" pitchFamily="34" charset="-128"/>
                <a:cs typeface="MS PGothic" panose="020B0600070205080204" pitchFamily="34" charset="-128"/>
              </a:rPr>
              <a:t> occurrence</a:t>
            </a:r>
            <a:r>
              <a:rPr lang="en-GB" sz="1200" dirty="0">
                <a:solidFill>
                  <a:srgbClr val="000000"/>
                </a:solidFill>
                <a:ea typeface="MS PGothic" panose="020B0600070205080204" pitchFamily="34" charset="-128"/>
                <a:cs typeface="MS PGothic" panose="020B0600070205080204" pitchFamily="34" charset="-128"/>
              </a:rPr>
              <a:t>, </a:t>
            </a:r>
            <a:r>
              <a:rPr lang="en-GB" sz="1200" i="1" dirty="0">
                <a:solidFill>
                  <a:srgbClr val="000000"/>
                </a:solidFill>
                <a:ea typeface="MS PGothic" panose="020B0600070205080204" pitchFamily="34" charset="-128"/>
                <a:cs typeface="MS PGothic" panose="020B0600070205080204" pitchFamily="34" charset="-128"/>
              </a:rPr>
              <a:t>J. Space Weather Space </a:t>
            </a:r>
            <a:r>
              <a:rPr lang="en-GB" sz="1200" i="1" dirty="0" err="1">
                <a:solidFill>
                  <a:srgbClr val="000000"/>
                </a:solidFill>
                <a:ea typeface="MS PGothic" panose="020B0600070205080204" pitchFamily="34" charset="-128"/>
                <a:cs typeface="MS PGothic" panose="020B0600070205080204" pitchFamily="34" charset="-128"/>
              </a:rPr>
              <a:t>Clim</a:t>
            </a:r>
            <a:r>
              <a:rPr lang="en-GB" sz="1200" dirty="0">
                <a:solidFill>
                  <a:srgbClr val="000000"/>
                </a:solidFill>
                <a:ea typeface="MS PGothic" panose="020B0600070205080204" pitchFamily="34" charset="-128"/>
                <a:cs typeface="MS PGothic" panose="020B0600070205080204" pitchFamily="34" charset="-128"/>
              </a:rPr>
              <a:t>., 8, A12, </a:t>
            </a:r>
            <a:r>
              <a:rPr lang="en-GB" sz="1200" dirty="0" err="1">
                <a:solidFill>
                  <a:srgbClr val="000000"/>
                </a:solidFill>
                <a:ea typeface="MS PGothic" panose="020B0600070205080204" pitchFamily="34" charset="-128"/>
                <a:cs typeface="MS PGothic" panose="020B0600070205080204" pitchFamily="34" charset="-128"/>
              </a:rPr>
              <a:t>doi</a:t>
            </a:r>
            <a:r>
              <a:rPr lang="en-GB" sz="1200" dirty="0">
                <a:solidFill>
                  <a:srgbClr val="000000"/>
                </a:solidFill>
                <a:ea typeface="MS PGothic" panose="020B0600070205080204" pitchFamily="34" charset="-128"/>
                <a:cs typeface="MS PGothic" panose="020B0600070205080204" pitchFamily="34" charset="-128"/>
              </a:rPr>
              <a:t>: 10.1051/</a:t>
            </a:r>
            <a:r>
              <a:rPr lang="en-GB" sz="1200" dirty="0" err="1">
                <a:solidFill>
                  <a:srgbClr val="000000"/>
                </a:solidFill>
                <a:ea typeface="MS PGothic" panose="020B0600070205080204" pitchFamily="34" charset="-128"/>
                <a:cs typeface="MS PGothic" panose="020B0600070205080204" pitchFamily="34" charset="-128"/>
              </a:rPr>
              <a:t>swsc</a:t>
            </a:r>
            <a:r>
              <a:rPr lang="en-GB" sz="1200" dirty="0">
                <a:solidFill>
                  <a:srgbClr val="000000"/>
                </a:solidFill>
                <a:ea typeface="MS PGothic" panose="020B0600070205080204" pitchFamily="34" charset="-128"/>
                <a:cs typeface="MS PGothic" panose="020B0600070205080204" pitchFamily="34" charset="-128"/>
              </a:rPr>
              <a:t>/2017048</a:t>
            </a:r>
            <a:endParaRPr lang="en-GB" sz="1200" dirty="0">
              <a:ea typeface="MS PGothic" panose="020B0600070205080204" pitchFamily="34" charset="-128"/>
              <a:cs typeface="MS PGothic" panose="020B0600070205080204" pitchFamily="34" charset="-128"/>
            </a:endParaRPr>
          </a:p>
          <a:p>
            <a:pPr marL="457200" algn="l">
              <a:spcAft>
                <a:spcPts val="0"/>
              </a:spcAft>
            </a:pPr>
            <a:r>
              <a:rPr lang="en-GB" sz="1200" dirty="0">
                <a:solidFill>
                  <a:srgbClr val="000000"/>
                </a:solidFill>
                <a:ea typeface="MS PGothic" panose="020B0600070205080204" pitchFamily="34" charset="-128"/>
                <a:cs typeface="MS PGothic" panose="020B0600070205080204" pitchFamily="34" charset="-128"/>
              </a:rPr>
              <a:t>M. Lockwood, M.J. Owens, L.A. Barnard, C.J. Scott, and C.E. Watt (2017) </a:t>
            </a:r>
            <a:r>
              <a:rPr lang="en-GB" sz="1200" b="1" dirty="0">
                <a:solidFill>
                  <a:srgbClr val="000000"/>
                </a:solidFill>
                <a:ea typeface="MS PGothic" panose="020B0600070205080204" pitchFamily="34" charset="-128"/>
                <a:cs typeface="MS PGothic" panose="020B0600070205080204" pitchFamily="34" charset="-128"/>
              </a:rPr>
              <a:t>Space Climate and Space Weather over the past 400 years: 1. The Power input to the Magnetosphere</a:t>
            </a:r>
            <a:r>
              <a:rPr lang="en-GB" sz="1200" dirty="0">
                <a:solidFill>
                  <a:srgbClr val="000000"/>
                </a:solidFill>
                <a:ea typeface="MS PGothic" panose="020B0600070205080204" pitchFamily="34" charset="-128"/>
                <a:cs typeface="MS PGothic" panose="020B0600070205080204" pitchFamily="34" charset="-128"/>
              </a:rPr>
              <a:t/>
            </a:r>
            <a:br>
              <a:rPr lang="en-GB" sz="1200" dirty="0">
                <a:solidFill>
                  <a:srgbClr val="000000"/>
                </a:solidFill>
                <a:ea typeface="MS PGothic" panose="020B0600070205080204" pitchFamily="34" charset="-128"/>
                <a:cs typeface="MS PGothic" panose="020B0600070205080204" pitchFamily="34" charset="-128"/>
              </a:rPr>
            </a:br>
            <a:r>
              <a:rPr lang="en-GB" sz="1200" i="1" dirty="0">
                <a:solidFill>
                  <a:srgbClr val="000000"/>
                </a:solidFill>
                <a:ea typeface="MS PGothic" panose="020B0600070205080204" pitchFamily="34" charset="-128"/>
                <a:cs typeface="MS PGothic" panose="020B0600070205080204" pitchFamily="34" charset="-128"/>
              </a:rPr>
              <a:t>J. Space Weather Space </a:t>
            </a:r>
            <a:r>
              <a:rPr lang="en-GB" sz="1200" i="1" dirty="0" err="1">
                <a:solidFill>
                  <a:srgbClr val="000000"/>
                </a:solidFill>
                <a:ea typeface="MS PGothic" panose="020B0600070205080204" pitchFamily="34" charset="-128"/>
                <a:cs typeface="MS PGothic" panose="020B0600070205080204" pitchFamily="34" charset="-128"/>
              </a:rPr>
              <a:t>Clim</a:t>
            </a:r>
            <a:r>
              <a:rPr lang="en-GB" sz="1200" dirty="0">
                <a:solidFill>
                  <a:srgbClr val="000000"/>
                </a:solidFill>
                <a:ea typeface="MS PGothic" panose="020B0600070205080204" pitchFamily="34" charset="-128"/>
                <a:cs typeface="MS PGothic" panose="020B0600070205080204" pitchFamily="34" charset="-128"/>
              </a:rPr>
              <a:t>., 7, A25, </a:t>
            </a:r>
            <a:r>
              <a:rPr lang="en-GB" sz="1200" dirty="0" err="1">
                <a:solidFill>
                  <a:srgbClr val="000000"/>
                </a:solidFill>
                <a:ea typeface="MS PGothic" panose="020B0600070205080204" pitchFamily="34" charset="-128"/>
                <a:cs typeface="MS PGothic" panose="020B0600070205080204" pitchFamily="34" charset="-128"/>
              </a:rPr>
              <a:t>doi</a:t>
            </a:r>
            <a:r>
              <a:rPr lang="en-GB" sz="1200" dirty="0">
                <a:solidFill>
                  <a:srgbClr val="000000"/>
                </a:solidFill>
                <a:ea typeface="MS PGothic" panose="020B0600070205080204" pitchFamily="34" charset="-128"/>
                <a:cs typeface="MS PGothic" panose="020B0600070205080204" pitchFamily="34" charset="-128"/>
              </a:rPr>
              <a:t>: </a:t>
            </a:r>
            <a:r>
              <a:rPr lang="en-GB" sz="1200" dirty="0" smtClean="0">
                <a:solidFill>
                  <a:srgbClr val="000000"/>
                </a:solidFill>
                <a:ea typeface="MS PGothic" panose="020B0600070205080204" pitchFamily="34" charset="-128"/>
                <a:cs typeface="MS PGothic" panose="020B0600070205080204" pitchFamily="34" charset="-128"/>
              </a:rPr>
              <a:t>10.1051/</a:t>
            </a:r>
            <a:r>
              <a:rPr lang="en-GB" sz="1200" dirty="0" err="1" smtClean="0">
                <a:solidFill>
                  <a:srgbClr val="000000"/>
                </a:solidFill>
                <a:ea typeface="MS PGothic" panose="020B0600070205080204" pitchFamily="34" charset="-128"/>
                <a:cs typeface="MS PGothic" panose="020B0600070205080204" pitchFamily="34" charset="-128"/>
              </a:rPr>
              <a:t>swsc</a:t>
            </a:r>
            <a:r>
              <a:rPr lang="en-GB" sz="1200" dirty="0" smtClean="0">
                <a:solidFill>
                  <a:srgbClr val="000000"/>
                </a:solidFill>
                <a:ea typeface="MS PGothic" panose="020B0600070205080204" pitchFamily="34" charset="-128"/>
                <a:cs typeface="MS PGothic" panose="020B0600070205080204" pitchFamily="34" charset="-128"/>
              </a:rPr>
              <a:t>/2017019</a:t>
            </a:r>
            <a:endParaRPr lang="en-GB" sz="1200" dirty="0">
              <a:ea typeface="MS PGothic" panose="020B0600070205080204" pitchFamily="34" charset="-128"/>
              <a:cs typeface="MS PGothic" panose="020B0600070205080204" pitchFamily="34" charset="-128"/>
            </a:endParaRPr>
          </a:p>
        </p:txBody>
      </p:sp>
      <p:sp>
        <p:nvSpPr>
          <p:cNvPr id="5" name="Subtitle 2"/>
          <p:cNvSpPr txBox="1">
            <a:spLocks/>
          </p:cNvSpPr>
          <p:nvPr/>
        </p:nvSpPr>
        <p:spPr>
          <a:xfrm>
            <a:off x="6974957" y="40127"/>
            <a:ext cx="4830727" cy="22246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800" dirty="0" smtClean="0">
                <a:ea typeface="MS PGothic" panose="020B0600070205080204" pitchFamily="34" charset="-128"/>
                <a:cs typeface="MS PGothic" panose="020B0600070205080204" pitchFamily="34" charset="-128"/>
              </a:rPr>
              <a:t/>
            </a:r>
            <a:br>
              <a:rPr lang="en-GB" sz="1800" dirty="0" smtClean="0">
                <a:ea typeface="MS PGothic" panose="020B0600070205080204" pitchFamily="34" charset="-128"/>
                <a:cs typeface="MS PGothic" panose="020B0600070205080204" pitchFamily="34" charset="-128"/>
              </a:rPr>
            </a:br>
            <a:r>
              <a:rPr lang="en-GB" sz="1800" dirty="0" smtClean="0">
                <a:solidFill>
                  <a:srgbClr val="000000"/>
                </a:solidFill>
                <a:ea typeface="MS PGothic" panose="020B0600070205080204" pitchFamily="34" charset="-128"/>
                <a:cs typeface="MS PGothic" panose="020B0600070205080204" pitchFamily="34" charset="-128"/>
              </a:rPr>
              <a:t>In Press/under review</a:t>
            </a:r>
            <a:endParaRPr lang="en-GB" sz="1800" dirty="0" smtClean="0">
              <a:ea typeface="MS PGothic" panose="020B0600070205080204" pitchFamily="34" charset="-128"/>
              <a:cs typeface="MS PGothic" panose="020B0600070205080204" pitchFamily="34" charset="-128"/>
            </a:endParaRPr>
          </a:p>
          <a:p>
            <a:pPr marL="457200" algn="l"/>
            <a:r>
              <a:rPr lang="en-GB" sz="1200" dirty="0" smtClean="0">
                <a:solidFill>
                  <a:srgbClr val="000000"/>
                </a:solidFill>
                <a:ea typeface="MS PGothic" panose="020B0600070205080204" pitchFamily="34" charset="-128"/>
                <a:cs typeface="MS PGothic" panose="020B0600070205080204" pitchFamily="34" charset="-128"/>
              </a:rPr>
              <a:t>M. Lockwood (2019) </a:t>
            </a:r>
            <a:r>
              <a:rPr lang="en-GB" sz="1200" b="1" dirty="0" smtClean="0">
                <a:solidFill>
                  <a:srgbClr val="000000"/>
                </a:solidFill>
                <a:ea typeface="MS PGothic" panose="020B0600070205080204" pitchFamily="34" charset="-128"/>
                <a:cs typeface="MS PGothic" panose="020B0600070205080204" pitchFamily="34" charset="-128"/>
              </a:rPr>
              <a:t>Does adding solar wind </a:t>
            </a:r>
            <a:r>
              <a:rPr lang="en-GB" sz="1200" b="1" dirty="0" err="1" smtClean="0">
                <a:solidFill>
                  <a:srgbClr val="000000"/>
                </a:solidFill>
                <a:ea typeface="MS PGothic" panose="020B0600070205080204" pitchFamily="34" charset="-128"/>
                <a:cs typeface="MS PGothic" panose="020B0600070205080204" pitchFamily="34" charset="-128"/>
              </a:rPr>
              <a:t>Poynting</a:t>
            </a:r>
            <a:r>
              <a:rPr lang="en-GB" sz="1200" b="1" dirty="0" smtClean="0">
                <a:solidFill>
                  <a:srgbClr val="000000"/>
                </a:solidFill>
                <a:ea typeface="MS PGothic" panose="020B0600070205080204" pitchFamily="34" charset="-128"/>
                <a:cs typeface="MS PGothic" panose="020B0600070205080204" pitchFamily="34" charset="-128"/>
              </a:rPr>
              <a:t> flux improve the optimum solar wind - magnetosphere coupling function?</a:t>
            </a:r>
            <a:r>
              <a:rPr lang="en-GB" sz="1200" dirty="0" smtClean="0">
                <a:solidFill>
                  <a:srgbClr val="000000"/>
                </a:solidFill>
                <a:ea typeface="MS PGothic" panose="020B0600070205080204" pitchFamily="34" charset="-128"/>
                <a:cs typeface="MS PGothic" panose="020B0600070205080204" pitchFamily="34" charset="-128"/>
              </a:rPr>
              <a:t>  </a:t>
            </a:r>
            <a:r>
              <a:rPr lang="en-GB" sz="1200" i="1" dirty="0" smtClean="0">
                <a:solidFill>
                  <a:srgbClr val="000000"/>
                </a:solidFill>
                <a:ea typeface="MS PGothic" panose="020B0600070205080204" pitchFamily="34" charset="-128"/>
                <a:cs typeface="MS PGothic" panose="020B0600070205080204" pitchFamily="34" charset="-128"/>
              </a:rPr>
              <a:t>J. </a:t>
            </a:r>
            <a:r>
              <a:rPr lang="en-GB" sz="1200" i="1" dirty="0" err="1" smtClean="0">
                <a:solidFill>
                  <a:srgbClr val="000000"/>
                </a:solidFill>
                <a:ea typeface="MS PGothic" panose="020B0600070205080204" pitchFamily="34" charset="-128"/>
                <a:cs typeface="MS PGothic" panose="020B0600070205080204" pitchFamily="34" charset="-128"/>
              </a:rPr>
              <a:t>Geophys</a:t>
            </a:r>
            <a:r>
              <a:rPr lang="en-GB" sz="1200" i="1" dirty="0" smtClean="0">
                <a:solidFill>
                  <a:srgbClr val="000000"/>
                </a:solidFill>
                <a:ea typeface="MS PGothic" panose="020B0600070205080204" pitchFamily="34" charset="-128"/>
                <a:cs typeface="MS PGothic" panose="020B0600070205080204" pitchFamily="34" charset="-128"/>
              </a:rPr>
              <a:t>. Res. (Space Physics)</a:t>
            </a:r>
            <a:r>
              <a:rPr lang="en-GB" sz="1200" dirty="0" smtClean="0">
                <a:solidFill>
                  <a:srgbClr val="000000"/>
                </a:solidFill>
                <a:ea typeface="MS PGothic" panose="020B0600070205080204" pitchFamily="34" charset="-128"/>
                <a:cs typeface="MS PGothic" panose="020B0600070205080204" pitchFamily="34" charset="-128"/>
              </a:rPr>
              <a:t>, accepted, </a:t>
            </a:r>
            <a:r>
              <a:rPr lang="en-GB" sz="1200" dirty="0" err="1" smtClean="0">
                <a:solidFill>
                  <a:srgbClr val="000000"/>
                </a:solidFill>
                <a:ea typeface="MS PGothic" panose="020B0600070205080204" pitchFamily="34" charset="-128"/>
                <a:cs typeface="MS PGothic" panose="020B0600070205080204" pitchFamily="34" charset="-128"/>
              </a:rPr>
              <a:t>doi</a:t>
            </a:r>
            <a:r>
              <a:rPr lang="en-GB" sz="1200" dirty="0" smtClean="0">
                <a:solidFill>
                  <a:srgbClr val="000000"/>
                </a:solidFill>
                <a:ea typeface="MS PGothic" panose="020B0600070205080204" pitchFamily="34" charset="-128"/>
                <a:cs typeface="MS PGothic" panose="020B0600070205080204" pitchFamily="34" charset="-128"/>
              </a:rPr>
              <a:t>: 10.1029/2019JA026639</a:t>
            </a:r>
          </a:p>
          <a:p>
            <a:pPr marL="457200" algn="l"/>
            <a:endParaRPr lang="en-GB" sz="1200" dirty="0">
              <a:solidFill>
                <a:srgbClr val="000000"/>
              </a:solidFill>
              <a:ea typeface="MS PGothic" panose="020B0600070205080204" pitchFamily="34" charset="-128"/>
              <a:cs typeface="MS PGothic" panose="020B0600070205080204" pitchFamily="34" charset="-128"/>
            </a:endParaRPr>
          </a:p>
          <a:p>
            <a:pPr algn="l"/>
            <a:r>
              <a:rPr lang="en-GB" sz="1800" dirty="0" smtClean="0">
                <a:solidFill>
                  <a:srgbClr val="000000"/>
                </a:solidFill>
                <a:ea typeface="MS PGothic" panose="020B0600070205080204" pitchFamily="34" charset="-128"/>
                <a:cs typeface="MS PGothic" panose="020B0600070205080204" pitchFamily="34" charset="-128"/>
              </a:rPr>
              <a:t>A series </a:t>
            </a:r>
            <a:r>
              <a:rPr lang="en-GB" sz="1800" dirty="0" smtClean="0">
                <a:solidFill>
                  <a:srgbClr val="000000"/>
                </a:solidFill>
                <a:ea typeface="MS PGothic" panose="020B0600070205080204" pitchFamily="34" charset="-128"/>
                <a:cs typeface="MS PGothic" panose="020B0600070205080204" pitchFamily="34" charset="-128"/>
              </a:rPr>
              <a:t>of </a:t>
            </a:r>
            <a:r>
              <a:rPr lang="en-GB" sz="1800" dirty="0" smtClean="0">
                <a:solidFill>
                  <a:srgbClr val="000000"/>
                </a:solidFill>
                <a:ea typeface="MS PGothic" panose="020B0600070205080204" pitchFamily="34" charset="-128"/>
                <a:cs typeface="MS PGothic" panose="020B0600070205080204" pitchFamily="34" charset="-128"/>
              </a:rPr>
              <a:t>papers </a:t>
            </a:r>
            <a:r>
              <a:rPr lang="en-GB" sz="1800" dirty="0" smtClean="0">
                <a:solidFill>
                  <a:srgbClr val="000000"/>
                </a:solidFill>
                <a:ea typeface="MS PGothic" panose="020B0600070205080204" pitchFamily="34" charset="-128"/>
                <a:cs typeface="MS PGothic" panose="020B0600070205080204" pitchFamily="34" charset="-128"/>
              </a:rPr>
              <a:t>to be submitted together this month</a:t>
            </a:r>
            <a:endParaRPr lang="en-GB" sz="1800" dirty="0" smtClean="0">
              <a:ea typeface="MS PGothic" panose="020B0600070205080204" pitchFamily="34" charset="-128"/>
              <a:cs typeface="MS PGothic" panose="020B0600070205080204" pitchFamily="34" charset="-128"/>
            </a:endParaRPr>
          </a:p>
          <a:p>
            <a:pPr marL="457200" algn="l"/>
            <a:r>
              <a:rPr lang="en-GB" sz="1200" dirty="0" smtClean="0">
                <a:solidFill>
                  <a:srgbClr val="000000"/>
                </a:solidFill>
                <a:ea typeface="MS PGothic" panose="020B0600070205080204" pitchFamily="34" charset="-128"/>
                <a:cs typeface="MS PGothic" panose="020B0600070205080204" pitchFamily="34" charset="-128"/>
              </a:rPr>
              <a:t>M. Lockwood, M.J. Owens, L.A. Barnard, C. Haines, C.J. Scott, K.A. McWilliams, and J.C. </a:t>
            </a:r>
            <a:r>
              <a:rPr lang="en-GB" sz="1200" dirty="0" err="1" smtClean="0">
                <a:solidFill>
                  <a:srgbClr val="000000"/>
                </a:solidFill>
                <a:ea typeface="MS PGothic" panose="020B0600070205080204" pitchFamily="34" charset="-128"/>
                <a:cs typeface="MS PGothic" panose="020B0600070205080204" pitchFamily="34" charset="-128"/>
              </a:rPr>
              <a:t>Coxon</a:t>
            </a:r>
            <a:r>
              <a:rPr lang="en-GB" sz="1200" dirty="0" smtClean="0">
                <a:solidFill>
                  <a:srgbClr val="000000"/>
                </a:solidFill>
                <a:ea typeface="MS PGothic" panose="020B0600070205080204" pitchFamily="34" charset="-128"/>
                <a:cs typeface="MS PGothic" panose="020B0600070205080204" pitchFamily="34" charset="-128"/>
              </a:rPr>
              <a:t> (2020) </a:t>
            </a:r>
            <a:r>
              <a:rPr lang="en-GB" sz="1200" b="1" dirty="0" smtClean="0">
                <a:solidFill>
                  <a:srgbClr val="000000"/>
                </a:solidFill>
                <a:ea typeface="MS PGothic" panose="020B0600070205080204" pitchFamily="34" charset="-128"/>
                <a:cs typeface="MS PGothic" panose="020B0600070205080204" pitchFamily="34" charset="-128"/>
              </a:rPr>
              <a:t>Semi-annual, annual and Universal Time variations in the magnetosphere and in geomagnetic activity: 1. Geomagnetic data</a:t>
            </a:r>
            <a:r>
              <a:rPr lang="en-GB" sz="1200" dirty="0" smtClean="0">
                <a:solidFill>
                  <a:srgbClr val="000000"/>
                </a:solidFill>
                <a:ea typeface="MS PGothic" panose="020B0600070205080204" pitchFamily="34" charset="-128"/>
                <a:cs typeface="MS PGothic" panose="020B0600070205080204" pitchFamily="34" charset="-128"/>
              </a:rPr>
              <a:t>, </a:t>
            </a:r>
            <a:r>
              <a:rPr lang="en-GB" sz="1200" i="1" dirty="0" smtClean="0">
                <a:solidFill>
                  <a:srgbClr val="000000"/>
                </a:solidFill>
                <a:ea typeface="MS PGothic" panose="020B0600070205080204" pitchFamily="34" charset="-128"/>
                <a:cs typeface="MS PGothic" panose="020B0600070205080204" pitchFamily="34" charset="-128"/>
              </a:rPr>
              <a:t>J. Space Weather and Space climate (to be submitted)</a:t>
            </a:r>
            <a:endParaRPr lang="en-GB" sz="1200" dirty="0" smtClean="0">
              <a:ea typeface="MS PGothic" panose="020B0600070205080204" pitchFamily="34" charset="-128"/>
              <a:cs typeface="MS PGothic" panose="020B0600070205080204" pitchFamily="34" charset="-128"/>
            </a:endParaRPr>
          </a:p>
          <a:p>
            <a:pPr marL="457200" algn="l"/>
            <a:r>
              <a:rPr lang="en-GB" sz="1200" dirty="0" smtClean="0">
                <a:solidFill>
                  <a:srgbClr val="000000"/>
                </a:solidFill>
                <a:ea typeface="MS PGothic" panose="020B0600070205080204" pitchFamily="34" charset="-128"/>
                <a:cs typeface="MS PGothic" panose="020B0600070205080204" pitchFamily="34" charset="-128"/>
              </a:rPr>
              <a:t>M. Lockwood,  K.A. McWilliams, M.J. Owens, L.A. Barnard, C.E. Watt, C.J. Scott, A. McNeill and J.C. </a:t>
            </a:r>
            <a:r>
              <a:rPr lang="en-GB" sz="1200" dirty="0" err="1" smtClean="0">
                <a:solidFill>
                  <a:srgbClr val="000000"/>
                </a:solidFill>
                <a:ea typeface="MS PGothic" panose="020B0600070205080204" pitchFamily="34" charset="-128"/>
                <a:cs typeface="MS PGothic" panose="020B0600070205080204" pitchFamily="34" charset="-128"/>
              </a:rPr>
              <a:t>Coxon</a:t>
            </a:r>
            <a:r>
              <a:rPr lang="en-GB" sz="1200" dirty="0" smtClean="0">
                <a:solidFill>
                  <a:srgbClr val="000000"/>
                </a:solidFill>
                <a:ea typeface="MS PGothic" panose="020B0600070205080204" pitchFamily="34" charset="-128"/>
                <a:cs typeface="MS PGothic" panose="020B0600070205080204" pitchFamily="34" charset="-128"/>
              </a:rPr>
              <a:t> (2020</a:t>
            </a:r>
            <a:r>
              <a:rPr lang="en-GB" sz="1200" b="1" dirty="0" smtClean="0">
                <a:solidFill>
                  <a:srgbClr val="000000"/>
                </a:solidFill>
                <a:ea typeface="MS PGothic" panose="020B0600070205080204" pitchFamily="34" charset="-128"/>
                <a:cs typeface="MS PGothic" panose="020B0600070205080204" pitchFamily="34" charset="-128"/>
              </a:rPr>
              <a:t>) Semi-annual, annual and Universal Time variations in the magnetosphere and in geomagnetic activity: 2. The effect of solar wind variations</a:t>
            </a:r>
            <a:r>
              <a:rPr lang="en-GB" sz="1200" dirty="0" smtClean="0">
                <a:solidFill>
                  <a:srgbClr val="000000"/>
                </a:solidFill>
                <a:ea typeface="MS PGothic" panose="020B0600070205080204" pitchFamily="34" charset="-128"/>
                <a:cs typeface="MS PGothic" panose="020B0600070205080204" pitchFamily="34" charset="-128"/>
              </a:rPr>
              <a:t>, </a:t>
            </a:r>
            <a:r>
              <a:rPr lang="en-GB" sz="1200" i="1" dirty="0" smtClean="0">
                <a:solidFill>
                  <a:srgbClr val="000000"/>
                </a:solidFill>
                <a:ea typeface="MS PGothic" panose="020B0600070205080204" pitchFamily="34" charset="-128"/>
                <a:cs typeface="MS PGothic" panose="020B0600070205080204" pitchFamily="34" charset="-128"/>
              </a:rPr>
              <a:t>J. Space Weather and Space climate (to be submitted)</a:t>
            </a:r>
            <a:endParaRPr lang="en-GB" sz="1200" dirty="0" smtClean="0">
              <a:ea typeface="MS PGothic" panose="020B0600070205080204" pitchFamily="34" charset="-128"/>
              <a:cs typeface="MS PGothic" panose="020B0600070205080204" pitchFamily="34" charset="-128"/>
            </a:endParaRPr>
          </a:p>
          <a:p>
            <a:pPr marL="457200" algn="l"/>
            <a:r>
              <a:rPr lang="en-GB" sz="1200" dirty="0" smtClean="0">
                <a:solidFill>
                  <a:srgbClr val="000000"/>
                </a:solidFill>
                <a:ea typeface="MS PGothic" panose="020B0600070205080204" pitchFamily="34" charset="-128"/>
                <a:cs typeface="MS PGothic" panose="020B0600070205080204" pitchFamily="34" charset="-128"/>
              </a:rPr>
              <a:t>M. Lockwood, M., M.J. Owens, L.A. Barnard, C.E. Watt, C.J. Scott,  J.C. </a:t>
            </a:r>
            <a:r>
              <a:rPr lang="en-GB" sz="1200" dirty="0" err="1" smtClean="0">
                <a:solidFill>
                  <a:srgbClr val="000000"/>
                </a:solidFill>
                <a:ea typeface="MS PGothic" panose="020B0600070205080204" pitchFamily="34" charset="-128"/>
                <a:cs typeface="MS PGothic" panose="020B0600070205080204" pitchFamily="34" charset="-128"/>
              </a:rPr>
              <a:t>Coxon</a:t>
            </a:r>
            <a:r>
              <a:rPr lang="en-GB" sz="1200" dirty="0" smtClean="0">
                <a:solidFill>
                  <a:srgbClr val="000000"/>
                </a:solidFill>
                <a:ea typeface="MS PGothic" panose="020B0600070205080204" pitchFamily="34" charset="-128"/>
                <a:cs typeface="MS PGothic" panose="020B0600070205080204" pitchFamily="34" charset="-128"/>
              </a:rPr>
              <a:t>  and K.A. McWilliams (2020) </a:t>
            </a:r>
            <a:r>
              <a:rPr lang="en-GB" sz="1200" b="1" dirty="0" smtClean="0">
                <a:solidFill>
                  <a:srgbClr val="000000"/>
                </a:solidFill>
                <a:ea typeface="MS PGothic" panose="020B0600070205080204" pitchFamily="34" charset="-128"/>
                <a:cs typeface="MS PGothic" panose="020B0600070205080204" pitchFamily="34" charset="-128"/>
              </a:rPr>
              <a:t>Semi-annual, annual and Universal Time variations in the magnetosphere and in geomagnetic activity: 3. Modelling,</a:t>
            </a:r>
            <a:r>
              <a:rPr lang="en-GB" sz="1200" dirty="0" smtClean="0">
                <a:solidFill>
                  <a:srgbClr val="000000"/>
                </a:solidFill>
                <a:ea typeface="MS PGothic" panose="020B0600070205080204" pitchFamily="34" charset="-128"/>
                <a:cs typeface="MS PGothic" panose="020B0600070205080204" pitchFamily="34" charset="-128"/>
              </a:rPr>
              <a:t> </a:t>
            </a:r>
            <a:r>
              <a:rPr lang="en-GB" sz="1200" i="1" dirty="0" smtClean="0">
                <a:solidFill>
                  <a:srgbClr val="000000"/>
                </a:solidFill>
                <a:ea typeface="MS PGothic" panose="020B0600070205080204" pitchFamily="34" charset="-128"/>
                <a:cs typeface="MS PGothic" panose="020B0600070205080204" pitchFamily="34" charset="-128"/>
              </a:rPr>
              <a:t>J. Space Weather and Space climate (to be submitted)</a:t>
            </a:r>
            <a:r>
              <a:rPr lang="en-GB" sz="1200" dirty="0" smtClean="0">
                <a:solidFill>
                  <a:srgbClr val="000000"/>
                </a:solidFill>
                <a:ea typeface="MS PGothic" panose="020B0600070205080204" pitchFamily="34" charset="-128"/>
                <a:cs typeface="MS PGothic" panose="020B0600070205080204" pitchFamily="34" charset="-128"/>
              </a:rPr>
              <a:t>.</a:t>
            </a:r>
            <a:endParaRPr lang="en-GB" sz="1200" dirty="0" smtClean="0">
              <a:ea typeface="MS PGothic" panose="020B0600070205080204" pitchFamily="34" charset="-128"/>
              <a:cs typeface="MS PGothic" panose="020B0600070205080204" pitchFamily="34" charset="-128"/>
            </a:endParaRPr>
          </a:p>
          <a:p>
            <a:pPr marL="457200" algn="l"/>
            <a:r>
              <a:rPr lang="en-GB" sz="1200" dirty="0" smtClean="0">
                <a:solidFill>
                  <a:srgbClr val="000000"/>
                </a:solidFill>
                <a:ea typeface="MS PGothic" panose="020B0600070205080204" pitchFamily="34" charset="-128"/>
                <a:cs typeface="MS PGothic" panose="020B0600070205080204" pitchFamily="34" charset="-128"/>
              </a:rPr>
              <a:t>M. Lockwood,  J.C. </a:t>
            </a:r>
            <a:r>
              <a:rPr lang="en-GB" sz="1200" dirty="0" err="1" smtClean="0">
                <a:solidFill>
                  <a:srgbClr val="000000"/>
                </a:solidFill>
                <a:ea typeface="MS PGothic" panose="020B0600070205080204" pitchFamily="34" charset="-128"/>
                <a:cs typeface="MS PGothic" panose="020B0600070205080204" pitchFamily="34" charset="-128"/>
              </a:rPr>
              <a:t>Coxon</a:t>
            </a:r>
            <a:r>
              <a:rPr lang="en-GB" sz="1200" dirty="0" smtClean="0">
                <a:solidFill>
                  <a:srgbClr val="000000"/>
                </a:solidFill>
                <a:ea typeface="MS PGothic" panose="020B0600070205080204" pitchFamily="34" charset="-128"/>
                <a:cs typeface="MS PGothic" panose="020B0600070205080204" pitchFamily="34" charset="-128"/>
              </a:rPr>
              <a:t>, C.E. Watt, M.J. Owens, L.A. Barnard, C.J. Scott, and K.A. McWilliams (2020) </a:t>
            </a:r>
            <a:r>
              <a:rPr lang="en-GB" sz="1200" b="1" dirty="0" smtClean="0">
                <a:solidFill>
                  <a:srgbClr val="000000"/>
                </a:solidFill>
                <a:ea typeface="MS PGothic" panose="020B0600070205080204" pitchFamily="34" charset="-128"/>
                <a:cs typeface="MS PGothic" panose="020B0600070205080204" pitchFamily="34" charset="-128"/>
              </a:rPr>
              <a:t>Semi-annual, annual and Universal Time variations in the magnetosphere and in geomagnetic activity: 4. Cluster observations in the near-Earth tail</a:t>
            </a:r>
            <a:r>
              <a:rPr lang="en-GB" sz="1200" dirty="0" smtClean="0">
                <a:solidFill>
                  <a:srgbClr val="000000"/>
                </a:solidFill>
                <a:ea typeface="MS PGothic" panose="020B0600070205080204" pitchFamily="34" charset="-128"/>
                <a:cs typeface="MS PGothic" panose="020B0600070205080204" pitchFamily="34" charset="-128"/>
              </a:rPr>
              <a:t>, </a:t>
            </a:r>
            <a:r>
              <a:rPr lang="en-GB" sz="1200" i="1" dirty="0" smtClean="0">
                <a:solidFill>
                  <a:srgbClr val="000000"/>
                </a:solidFill>
                <a:ea typeface="MS PGothic" panose="020B0600070205080204" pitchFamily="34" charset="-128"/>
                <a:cs typeface="MS PGothic" panose="020B0600070205080204" pitchFamily="34" charset="-128"/>
              </a:rPr>
              <a:t>J. Space Weather and Space climate (to be submitted)</a:t>
            </a:r>
            <a:br>
              <a:rPr lang="en-GB" sz="1200" i="1" dirty="0" smtClean="0">
                <a:solidFill>
                  <a:srgbClr val="000000"/>
                </a:solidFill>
                <a:ea typeface="MS PGothic" panose="020B0600070205080204" pitchFamily="34" charset="-128"/>
                <a:cs typeface="MS PGothic" panose="020B0600070205080204" pitchFamily="34" charset="-128"/>
              </a:rPr>
            </a:br>
            <a:r>
              <a:rPr lang="en-GB" sz="1200" i="1" dirty="0" smtClean="0">
                <a:ea typeface="MS PGothic" panose="020B0600070205080204" pitchFamily="34" charset="-128"/>
                <a:cs typeface="MS PGothic" panose="020B0600070205080204" pitchFamily="34" charset="-128"/>
              </a:rPr>
              <a:t/>
            </a:r>
            <a:br>
              <a:rPr lang="en-GB" sz="1200" i="1" dirty="0" smtClean="0">
                <a:ea typeface="MS PGothic" panose="020B0600070205080204" pitchFamily="34" charset="-128"/>
                <a:cs typeface="MS PGothic" panose="020B0600070205080204" pitchFamily="34" charset="-128"/>
              </a:rPr>
            </a:br>
            <a:r>
              <a:rPr lang="en-GB" sz="1200" b="1" dirty="0" smtClean="0">
                <a:solidFill>
                  <a:srgbClr val="000000"/>
                </a:solidFill>
                <a:ea typeface="MS PGothic" panose="020B0600070205080204" pitchFamily="34" charset="-128"/>
                <a:cs typeface="MS PGothic" panose="020B0600070205080204" pitchFamily="34" charset="-128"/>
              </a:rPr>
              <a:t>The variation of geomagnetic storm duration with intensity</a:t>
            </a:r>
            <a:r>
              <a:rPr lang="en-GB" sz="1200" dirty="0" smtClean="0">
                <a:ea typeface="MS PGothic" panose="020B0600070205080204" pitchFamily="34" charset="-128"/>
                <a:cs typeface="MS PGothic" panose="020B0600070205080204" pitchFamily="34" charset="-128"/>
              </a:rPr>
              <a:t/>
            </a:r>
            <a:br>
              <a:rPr lang="en-GB" sz="1200" dirty="0" smtClean="0">
                <a:ea typeface="MS PGothic" panose="020B0600070205080204" pitchFamily="34" charset="-128"/>
                <a:cs typeface="MS PGothic" panose="020B0600070205080204" pitchFamily="34" charset="-128"/>
              </a:rPr>
            </a:br>
            <a:r>
              <a:rPr lang="en-GB" sz="1200" dirty="0" smtClean="0">
                <a:solidFill>
                  <a:srgbClr val="000000"/>
                </a:solidFill>
                <a:ea typeface="MS PGothic" panose="020B0600070205080204" pitchFamily="34" charset="-128"/>
                <a:cs typeface="MS PGothic" panose="020B0600070205080204" pitchFamily="34" charset="-128"/>
              </a:rPr>
              <a:t>C. Haines, M.J. Owens, L.A. Barnard and M. Lockwood, submitted to Sol. Phys., 2019</a:t>
            </a:r>
            <a:endParaRPr lang="en-GB" sz="1200" dirty="0" smtClean="0">
              <a:ea typeface="MS PGothic" panose="020B0600070205080204" pitchFamily="34" charset="-128"/>
              <a:cs typeface="MS PGothic" panose="020B0600070205080204" pitchFamily="34" charset="-128"/>
            </a:endParaRPr>
          </a:p>
          <a:p>
            <a:pPr algn="l"/>
            <a:endParaRPr lang="en-GB" sz="1200" dirty="0"/>
          </a:p>
        </p:txBody>
      </p:sp>
    </p:spTree>
    <p:extLst>
      <p:ext uri="{BB962C8B-B14F-4D97-AF65-F5344CB8AC3E}">
        <p14:creationId xmlns:p14="http://schemas.microsoft.com/office/powerpoint/2010/main" val="1565664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133</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MS Gothic</vt:lpstr>
      <vt:lpstr>MS PGothic</vt:lpstr>
      <vt:lpstr>Arial</vt:lpstr>
      <vt:lpstr>Calibri</vt:lpstr>
      <vt:lpstr>Calibri Light</vt:lpstr>
      <vt:lpstr>Office Theme</vt:lpstr>
      <vt:lpstr>Research Update: Reading (1)</vt:lpstr>
      <vt:lpstr>Research Update: Reading (2)</vt:lpstr>
      <vt:lpstr>PowerPoint Presentation</vt:lpstr>
    </vt:vector>
  </TitlesOfParts>
  <Company>The British Geological Survey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Thomson, Alan W.P.</dc:creator>
  <cp:lastModifiedBy>Thomson, Alan W.P.</cp:lastModifiedBy>
  <cp:revision>4</cp:revision>
  <dcterms:created xsi:type="dcterms:W3CDTF">2019-08-21T08:51:31Z</dcterms:created>
  <dcterms:modified xsi:type="dcterms:W3CDTF">2019-08-29T14:18:50Z</dcterms:modified>
</cp:coreProperties>
</file>