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1" r:id="rId2"/>
    <p:sldId id="329" r:id="rId3"/>
    <p:sldId id="332" r:id="rId4"/>
    <p:sldId id="342" r:id="rId5"/>
    <p:sldId id="343" r:id="rId6"/>
    <p:sldId id="330" r:id="rId7"/>
  </p:sldIdLst>
  <p:sldSz cx="9144000" cy="6858000" type="screen4x3"/>
  <p:notesSz cx="6718300" cy="985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1635"/>
    <a:srgbClr val="000000"/>
    <a:srgbClr val="00FF99"/>
    <a:srgbClr val="CCECFF"/>
    <a:srgbClr val="B7ADFD"/>
    <a:srgbClr val="99FFCC"/>
    <a:srgbClr val="CCFFFF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9" autoAdjust="0"/>
    <p:restoredTop sz="98875" autoAdjust="0"/>
  </p:normalViewPr>
  <p:slideViewPr>
    <p:cSldViewPr>
      <p:cViewPr varScale="1">
        <p:scale>
          <a:sx n="75" d="100"/>
          <a:sy n="75" d="100"/>
        </p:scale>
        <p:origin x="-10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820" y="-1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679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683125"/>
            <a:ext cx="4932362" cy="3881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072" tIns="44246" rIns="90072" bIns="44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notes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6125"/>
            <a:ext cx="4910137" cy="368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89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3288" y="746125"/>
            <a:ext cx="4910137" cy="3683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Chao’s model can be </a:t>
            </a:r>
            <a:r>
              <a:rPr lang="en-US" altLang="zh-CN"/>
              <a:t>added to </a:t>
            </a:r>
            <a:r>
              <a:rPr lang="en-US" altLang="zh-CN" dirty="0"/>
              <a:t>the polar map.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/>
          <a:lstStyle/>
          <a:p>
            <a:fld id="{E738E168-6BEE-4758-AFE8-AEE41985C83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95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Swarm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spacecraft were launched on 22 November 2013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slide shows a combined plot of Cluster and Swarm. Model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ield lines are drawn with the Sun on the right. The view is from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dawnside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Earth.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Cluster orbit moves from the front to just behind the Earth. Configurations of Cluster (4 spacecraft) are scaled (enlarged) by a factor of 3. Cluster moves from the magnetic equator to high inclination (marked FAC), where it sees field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aligned currents,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before falling again through the ring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Swarm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3-spaceraft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configuration is in formation, showing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adjacent spacecraft positions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(time shifted positions of spacecraft A and C (A'C') )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does this give a more accurate (complete) estimate of FACs, but it also gives the perpendicular current components directly for the first time.  These are representative of the associated Hall currents.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/>
          <a:lstStyle/>
          <a:p>
            <a:fld id="{B3B1D134-35A8-964A-A1A3-70F1A4D052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9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7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5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0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3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72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1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1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43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2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08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rgbClr val="E4C8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1428750"/>
            <a:ext cx="9132888" cy="152400"/>
            <a:chOff x="0" y="1200"/>
            <a:chExt cx="4315" cy="128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1200"/>
              <a:ext cx="4315" cy="63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4315" cy="32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2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030-26732-2#abou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ssibern.ch/publications/pdf/ar/ar2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368" y="1556792"/>
            <a:ext cx="9118104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month, no-cost extension approved by NERC, followed by a new PDRA appointed for 2 years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Publication of a new book flagged in Researchfish: Ionospheric multi-spacecraft tools (methods involving Swarm, AMPERE and ground based data)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ESA approved,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Swarm DISC proposal to estimate FAC orientations from two spacecraft cross-correlations of Swarm 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context from corresponding </a:t>
            </a:r>
            <a:r>
              <a:rPr lang="en-GB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auroral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boundaries</a:t>
            </a:r>
            <a:endParaRPr lang="en-GB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New study of corresponding MLT dependence  of FAC and </a:t>
            </a:r>
            <a:r>
              <a:rPr lang="en-GB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dH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 distributions for storm and sub-storm phases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New study of conjunctions of Cluster and Swarm, mapped onto the AMPERE model FACs, to show corresponding signatures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New study coordinating Cluster-Swarm-</a:t>
            </a:r>
            <a:r>
              <a:rPr lang="en-GB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superMAG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 data for a close conjunction 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of a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sub-storm driven BBF 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Anticipate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to now proceed with a number of activities: </a:t>
            </a:r>
          </a:p>
          <a:p>
            <a:pPr lvl="1">
              <a:spcAft>
                <a:spcPts val="300"/>
              </a:spcAft>
            </a:pPr>
            <a:r>
              <a:rPr lang="en-GB" sz="1500" b="0" dirty="0">
                <a:latin typeface="Calibri" panose="020F0502020204030204" pitchFamily="34" charset="0"/>
                <a:cs typeface="Calibri" panose="020F0502020204030204" pitchFamily="34" charset="0"/>
              </a:rPr>
              <a:t>Analysis of variances (histograms) of current sheet alignments (MLT,MLAT bins)</a:t>
            </a:r>
          </a:p>
          <a:p>
            <a:pPr lvl="1">
              <a:spcAft>
                <a:spcPts val="300"/>
              </a:spcAft>
            </a:pPr>
            <a:r>
              <a:rPr lang="en-GB" sz="1500" b="0" dirty="0">
                <a:latin typeface="Calibri" panose="020F0502020204030204" pitchFamily="34" charset="0"/>
                <a:cs typeface="Calibri" panose="020F0502020204030204" pitchFamily="34" charset="0"/>
              </a:rPr>
              <a:t>FAC scaling and coherence for conjunction events (e.g. Cluster/Swarm/AMPERE coordination)</a:t>
            </a:r>
          </a:p>
          <a:p>
            <a:pPr lvl="1">
              <a:spcAft>
                <a:spcPts val="300"/>
              </a:spcAft>
            </a:pPr>
            <a:r>
              <a:rPr lang="en-GB" sz="1500" b="0" dirty="0">
                <a:latin typeface="Calibri" panose="020F0502020204030204" pitchFamily="34" charset="0"/>
                <a:cs typeface="Calibri" panose="020F0502020204030204" pitchFamily="34" charset="0"/>
              </a:rPr>
              <a:t>Dependencies of the distributions of (large and small) FACs and GIC signatures for high geomagnetic activity</a:t>
            </a:r>
          </a:p>
          <a:p>
            <a:pPr lvl="1"/>
            <a:r>
              <a:rPr lang="en-GB" sz="1500" b="0" dirty="0">
                <a:latin typeface="Calibri" panose="020F0502020204030204" pitchFamily="34" charset="0"/>
                <a:cs typeface="Calibri" panose="020F0502020204030204" pitchFamily="34" charset="0"/>
              </a:rPr>
              <a:t>Ionospheric signatures of FACs carried by electrons from the inner boundary layer (LLBL and HLBL</a:t>
            </a:r>
            <a:r>
              <a:rPr lang="en-GB" sz="1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5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748" y="404664"/>
            <a:ext cx="3503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Summary of activities: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62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ttps://media.springernature.com/w306/springer-static/cover-hires/book/978-3-030-2673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706798" cy="497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9148" y="1564243"/>
            <a:ext cx="518150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pen access Springer e-book</a:t>
            </a:r>
          </a:p>
          <a:p>
            <a:pPr>
              <a:spcAft>
                <a:spcPts val="0"/>
              </a:spcAft>
            </a:pP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Editors: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 Dunlop and H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Luehr</a:t>
            </a:r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400" b="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https://link.springer.com/book/10.1007/978-3-030-26732-2#about</a:t>
            </a:r>
            <a:r>
              <a:rPr lang="en-GB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GB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Citation: </a:t>
            </a:r>
            <a:r>
              <a:rPr lang="en-GB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Dunlop, M. W. and H. </a:t>
            </a:r>
            <a:r>
              <a:rPr lang="en-GB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Luhr</a:t>
            </a:r>
            <a:r>
              <a:rPr lang="en-GB" sz="1400" b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en-GB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ISSI scientific reports volume 17, Springer</a:t>
            </a:r>
            <a:r>
              <a:rPr lang="en-GB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DOI:10.1007/978-3-030-26732-2, </a:t>
            </a:r>
            <a:r>
              <a:rPr lang="en-GB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GB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Article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for the associated working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group,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published in the </a:t>
            </a:r>
            <a:r>
              <a:rPr lang="en-GB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ISSI </a:t>
            </a:r>
            <a:r>
              <a:rPr lang="en-GB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bulletin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400" b="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</a:t>
            </a:r>
            <a:r>
              <a:rPr lang="en-GB" sz="1400" b="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GB" sz="1400" b="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www.issibern.ch/publications/pdf/ar/ar21.pdf</a:t>
            </a:r>
            <a:endParaRPr lang="en-GB" sz="1400" b="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Individual papers: </a:t>
            </a: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Dunlop, M. W. and H. </a:t>
            </a:r>
            <a:r>
              <a:rPr lang="en-GB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Luhr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Introduction, </a:t>
            </a:r>
            <a:r>
              <a:rPr lang="en-GB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ISSI scientific reports volume 17, Springer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DOI:10.1007/978-3-030-26732-2_1.</a:t>
            </a:r>
          </a:p>
          <a:p>
            <a:pPr lvl="0">
              <a:spcAft>
                <a:spcPts val="300"/>
              </a:spcAft>
            </a:pP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Dunlop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M. W. J.-Y. Yang, Y-Y. Yang, H. </a:t>
            </a:r>
            <a:r>
              <a:rPr lang="en-GB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Lühr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 and J.-B. Cao (2019), Multi-spacecraft current estimates at Swarm, in Multi-satellite data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analysis, </a:t>
            </a:r>
            <a:r>
              <a:rPr lang="en-GB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ISSI scientific reports volume 17, Springer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DOI:10.1007/978-3-030-26732-2_5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Trenchi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L., et al. (</a:t>
            </a:r>
            <a:r>
              <a:rPr lang="en-GB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 Dunlop) (2019), ESA field-aligned currents – methodology inter-comparison exercise, in Multi-Spacecraft analysis tools, ionosphere, </a:t>
            </a:r>
            <a:r>
              <a:rPr lang="en-GB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ISSI </a:t>
            </a:r>
            <a:r>
              <a:rPr lang="en-GB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scientific reports volume 17, Springer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DOI:10.1007/978-3-030-26732-2_8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19870"/>
            <a:ext cx="911690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Science exploitation: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</a:t>
            </a:r>
            <a:r>
              <a:rPr lang="en-GB" sz="1800" b="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ew development of analysis tools; based on Swarm/AMPERE/</a:t>
            </a:r>
            <a:r>
              <a:rPr lang="en-GB" sz="1800" b="0" dirty="0" err="1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superMAG</a:t>
            </a:r>
            <a:endParaRPr lang="en-GB" sz="1800" b="0" dirty="0" smtClean="0"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0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9" t="13129" r="37865" b="69914"/>
          <a:stretch>
            <a:fillRect/>
          </a:stretch>
        </p:blipFill>
        <p:spPr bwMode="auto">
          <a:xfrm>
            <a:off x="4860032" y="1682201"/>
            <a:ext cx="2023044" cy="21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9267" r="25343" b="73367"/>
          <a:stretch>
            <a:fillRect/>
          </a:stretch>
        </p:blipFill>
        <p:spPr bwMode="auto">
          <a:xfrm>
            <a:off x="4860032" y="4982776"/>
            <a:ext cx="2204229" cy="17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9" t="9520" r="25432" b="73071"/>
          <a:stretch>
            <a:fillRect/>
          </a:stretch>
        </p:blipFill>
        <p:spPr bwMode="auto">
          <a:xfrm>
            <a:off x="7021245" y="4982776"/>
            <a:ext cx="2024216" cy="17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387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79521" y="3776648"/>
            <a:ext cx="413565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Below: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FACs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from Swarm (left) and </a:t>
            </a:r>
            <a:r>
              <a:rPr lang="en-GB" sz="16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dH</a:t>
            </a:r>
            <a:r>
              <a:rPr lang="en-GB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6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(right)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SuperMAG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 for recovery phase, storm time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conditions. </a:t>
            </a:r>
          </a:p>
          <a:p>
            <a:pPr>
              <a:spcAft>
                <a:spcPts val="600"/>
              </a:spcAft>
            </a:pP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Shows similarities/differences </a:t>
            </a: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at different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MLT </a:t>
            </a:r>
          </a:p>
        </p:txBody>
      </p:sp>
      <p:pic>
        <p:nvPicPr>
          <p:cNvPr id="39939" name="图片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8" t="54973" r="25070"/>
          <a:stretch>
            <a:fillRect/>
          </a:stretch>
        </p:blipFill>
        <p:spPr bwMode="auto">
          <a:xfrm>
            <a:off x="6896196" y="1691930"/>
            <a:ext cx="2099495" cy="20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600"/>
            <a:ext cx="91169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Future studies: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800" b="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New DISC idea (successful): on FAC-GIC coupling tools (multi-spacecraft)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Space weather links: </a:t>
            </a:r>
            <a:r>
              <a:rPr lang="en-GB" sz="1800" b="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ESA SUA study (dB/</a:t>
            </a:r>
            <a:r>
              <a:rPr lang="en-GB" sz="1800" b="0" dirty="0" err="1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dt</a:t>
            </a:r>
            <a:r>
              <a:rPr lang="en-GB" sz="1800" b="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, PEJ index) </a:t>
            </a:r>
          </a:p>
        </p:txBody>
      </p:sp>
      <p:pic>
        <p:nvPicPr>
          <p:cNvPr id="11" name="图片 11">
            <a:extLst>
              <a:ext uri="{FF2B5EF4-FFF2-40B4-BE49-F238E27FC236}">
                <a16:creationId xmlns:a16="http://schemas.microsoft.com/office/drawing/2014/main" xmlns="" id="{3DE16F57-504F-4BDD-B5BC-0ACAAC875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118" y="3582444"/>
            <a:ext cx="2964904" cy="31617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094" y="1556792"/>
            <a:ext cx="4832938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sheet orientations (two satellite cross-correlations); on FAC distribution observed by Swarm </a:t>
            </a:r>
          </a:p>
          <a:p>
            <a:pPr>
              <a:spcAft>
                <a:spcPts val="600"/>
              </a:spcAft>
            </a:pPr>
            <a:r>
              <a:rPr lang="en-GB" sz="1550" dirty="0" smtClean="0">
                <a:latin typeface="Calibri" panose="020F0502020204030204" pitchFamily="34" charset="0"/>
                <a:cs typeface="Calibri" panose="020F0502020204030204" pitchFamily="34" charset="0"/>
              </a:rPr>
              <a:t>[Yang, Dunlop, et al. (2018),  DOI: 0.1029/2018JA025205]</a:t>
            </a:r>
            <a:endParaRPr lang="en-GB" sz="1550" dirty="0" smtClean="0"/>
          </a:p>
          <a:p>
            <a:pPr>
              <a:spcAft>
                <a:spcPts val="600"/>
              </a:spcAf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urrent sheets show clear alignment to </a:t>
            </a:r>
            <a:r>
              <a:rPr lang="en-GB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auroral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boundaries (fluctuations driven by geomagnetic activity)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ndividual conjunctions: 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FACs to GIC (</a:t>
            </a:r>
            <a:r>
              <a:rPr lang="en-GB" sz="1600" b="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dH</a:t>
            </a:r>
            <a:r>
              <a:rPr lang="en-GB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600" b="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095" y="3638319"/>
            <a:ext cx="180860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0" dirty="0" smtClean="0">
                <a:latin typeface="Calibri" panose="020F0502020204030204" pitchFamily="34" charset="0"/>
              </a:rPr>
              <a:t>Cluster/Swarm FAC comparison to AMPERE model. </a:t>
            </a:r>
          </a:p>
          <a:p>
            <a:pPr>
              <a:spcAft>
                <a:spcPts val="600"/>
              </a:spcAft>
            </a:pPr>
            <a:r>
              <a:rPr lang="en-GB" sz="1600" b="0" dirty="0">
                <a:latin typeface="Calibri" panose="020F0502020204030204" pitchFamily="34" charset="0"/>
              </a:rPr>
              <a:t>M</a:t>
            </a:r>
            <a:r>
              <a:rPr lang="en-GB" sz="1600" b="0" dirty="0" smtClean="0">
                <a:latin typeface="Calibri" panose="020F0502020204030204" pitchFamily="34" charset="0"/>
              </a:rPr>
              <a:t>apping of Cluster FACs to AMPERE altitudes shows similar (filtered) signatures</a:t>
            </a:r>
          </a:p>
          <a:p>
            <a:pPr>
              <a:spcAft>
                <a:spcPts val="600"/>
              </a:spcAft>
            </a:pPr>
            <a:r>
              <a:rPr lang="en-GB" sz="1600" b="0" dirty="0" smtClean="0">
                <a:latin typeface="Calibri" panose="020F0502020204030204" pitchFamily="34" charset="0"/>
              </a:rPr>
              <a:t>Swarm provides rapid scan of latitude</a:t>
            </a:r>
            <a:endParaRPr lang="en-GB" sz="1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9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4B1B450-C9FF-423D-BBB3-7529C2EEA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084685"/>
            <a:ext cx="7200799" cy="3539719"/>
          </a:xfrm>
          <a:prstGeom prst="rect">
            <a:avLst/>
          </a:prstGeom>
        </p:spPr>
      </p:pic>
      <p:pic>
        <p:nvPicPr>
          <p:cNvPr id="3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8" t="54973" r="25070"/>
          <a:stretch>
            <a:fillRect/>
          </a:stretch>
        </p:blipFill>
        <p:spPr bwMode="auto">
          <a:xfrm>
            <a:off x="6503549" y="178768"/>
            <a:ext cx="2460939" cy="24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16632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Individual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conjunctions I: 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FACs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to GIC (</a:t>
            </a:r>
            <a:r>
              <a:rPr lang="en-GB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dH</a:t>
            </a:r>
            <a:r>
              <a:rPr lang="en-GB" sz="2000" b="0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study coordinating Cluster-Swarm-</a:t>
            </a:r>
            <a:r>
              <a:rPr lang="en-GB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superMAG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>
              <a:spcAft>
                <a:spcPts val="0"/>
              </a:spcAft>
            </a:pPr>
            <a:endParaRPr lang="en-GB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conjunction (location and timing): sub-storm driven BBF 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Cluster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and Swarm see corresponding 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onsets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FACs </a:t>
            </a:r>
            <a:endParaRPr lang="en-GB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SuperMAG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ground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stations see corresponding, developing signatures across the Swarm and Cluster footprints. </a:t>
            </a:r>
            <a:endParaRPr lang="en-GB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ULF </a:t>
            </a:r>
            <a:r>
              <a:rPr lang="en-GB" sz="1800" b="0" dirty="0">
                <a:latin typeface="Calibri" panose="020F0502020204030204" pitchFamily="34" charset="0"/>
                <a:cs typeface="Calibri" panose="020F0502020204030204" pitchFamily="34" charset="0"/>
              </a:rPr>
              <a:t>wave signatures can also be </a:t>
            </a: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traced</a:t>
            </a:r>
          </a:p>
          <a:p>
            <a:pPr>
              <a:spcAft>
                <a:spcPts val="0"/>
              </a:spcAft>
            </a:pPr>
            <a:endParaRPr lang="en-GB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FAC orientations</a:t>
            </a:r>
          </a:p>
        </p:txBody>
      </p:sp>
    </p:spTree>
    <p:extLst>
      <p:ext uri="{BB962C8B-B14F-4D97-AF65-F5344CB8AC3E}">
        <p14:creationId xmlns:p14="http://schemas.microsoft.com/office/powerpoint/2010/main" val="140645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024A4D5-AF2B-4645-B101-5D63CF15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1"/>
            <a:ext cx="4354343" cy="42484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82D3BC8-6942-49D5-83AF-B3ED6FE1E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28802"/>
            <a:ext cx="4248472" cy="424847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A230996-391B-4004-A8C8-D41708551E64}"/>
              </a:ext>
            </a:extLst>
          </p:cNvPr>
          <p:cNvSpPr txBox="1"/>
          <p:nvPr/>
        </p:nvSpPr>
        <p:spPr>
          <a:xfrm>
            <a:off x="150710" y="6039207"/>
            <a:ext cx="4669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Swarm period: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blue 04:04:52-04:07:20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6A61B0A-B06B-4840-900E-0FD3A388F0A6}"/>
              </a:ext>
            </a:extLst>
          </p:cNvPr>
          <p:cNvSpPr txBox="1"/>
          <p:nvPr/>
        </p:nvSpPr>
        <p:spPr>
          <a:xfrm>
            <a:off x="4650296" y="6031160"/>
            <a:ext cx="387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Cluster period: 03:12:51-06:37:51</a:t>
            </a:r>
            <a:endParaRPr lang="zh-CN" alt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51520" y="228412"/>
            <a:ext cx="842493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Individual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conjunctions II: 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Scaling of FACs from Cluster to AMPERE and Swarm</a:t>
            </a:r>
          </a:p>
        </p:txBody>
      </p:sp>
    </p:spTree>
    <p:extLst>
      <p:ext uri="{BB962C8B-B14F-4D97-AF65-F5344CB8AC3E}">
        <p14:creationId xmlns:p14="http://schemas.microsoft.com/office/powerpoint/2010/main" val="130627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3064" y="31521"/>
            <a:ext cx="5229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Previous Swarm analysis: 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curlometer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2 and 3 spacecraft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Unique multi-spacecraft database in a key region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99992" y="5578110"/>
            <a:ext cx="4546700" cy="859013"/>
            <a:chOff x="4977782" y="3716041"/>
            <a:chExt cx="4166218" cy="1266732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74"/>
            <a:stretch/>
          </p:blipFill>
          <p:spPr bwMode="auto">
            <a:xfrm>
              <a:off x="4977782" y="3774599"/>
              <a:ext cx="4166218" cy="120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 bwMode="auto">
            <a:xfrm>
              <a:off x="6521973" y="3716041"/>
              <a:ext cx="1242605" cy="541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b="1" i="1" dirty="0" err="1" smtClean="0">
                  <a:solidFill>
                    <a:srgbClr val="FF0000"/>
                  </a:solidFill>
                </a:rPr>
                <a:t>Jx</a:t>
              </a:r>
              <a:r>
                <a:rPr lang="en-GB" sz="1600" b="1" i="1" dirty="0" smtClean="0"/>
                <a:t>, </a:t>
              </a:r>
              <a:r>
                <a:rPr lang="en-GB" sz="1600" b="1" i="1" dirty="0" err="1" smtClean="0">
                  <a:solidFill>
                    <a:schemeClr val="accent4"/>
                  </a:solidFill>
                </a:rPr>
                <a:t>Jy</a:t>
              </a:r>
              <a:r>
                <a:rPr lang="en-GB" sz="1600" b="1" i="1" dirty="0" smtClean="0"/>
                <a:t>, </a:t>
              </a:r>
              <a:r>
                <a:rPr lang="en-GB" sz="1600" b="1" i="1" dirty="0" err="1" smtClean="0">
                  <a:solidFill>
                    <a:srgbClr val="0070C0"/>
                  </a:solidFill>
                </a:rPr>
                <a:t>Jz</a:t>
              </a:r>
              <a:endParaRPr lang="en-GB" sz="16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38480" y="3772838"/>
            <a:ext cx="481332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indent="-1440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direct measure of field-aligned currents (FACs) at low orbit (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magnetosphere to ionosphere coupling</a:t>
            </a: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44000" indent="-1440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signatures at Swarm echoed in 4-spacecraft Cluster data when multi-spacecraft estimates are applied: coherent structures at different altitudes</a:t>
            </a:r>
          </a:p>
          <a:p>
            <a:pPr marL="144000" indent="-144000"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Striking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similarities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vastly different locations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demonstrated for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the first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(FAC scaling)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302" y="1682233"/>
            <a:ext cx="4227178" cy="4079506"/>
            <a:chOff x="147227" y="1989455"/>
            <a:chExt cx="4931073" cy="4313651"/>
          </a:xfrm>
        </p:grpSpPr>
        <p:grpSp>
          <p:nvGrpSpPr>
            <p:cNvPr id="2" name="Group 1"/>
            <p:cNvGrpSpPr/>
            <p:nvPr/>
          </p:nvGrpSpPr>
          <p:grpSpPr>
            <a:xfrm>
              <a:off x="147227" y="1989455"/>
              <a:ext cx="4931073" cy="4313651"/>
              <a:chOff x="125412" y="1387930"/>
              <a:chExt cx="4931073" cy="4701418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0" t="5511" r="7729"/>
              <a:stretch>
                <a:fillRect/>
              </a:stretch>
            </p:blipFill>
            <p:spPr bwMode="auto">
              <a:xfrm>
                <a:off x="125412" y="1387930"/>
                <a:ext cx="4931073" cy="4701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1442971" y="2537353"/>
                <a:ext cx="233793" cy="606297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Box 17"/>
              <p:cNvSpPr txBox="1"/>
              <p:nvPr/>
            </p:nvSpPr>
            <p:spPr bwMode="auto">
              <a:xfrm>
                <a:off x="771211" y="1590039"/>
                <a:ext cx="876300" cy="3405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600" b="1" dirty="0" smtClean="0"/>
                  <a:t>FAC</a:t>
                </a:r>
                <a:endParaRPr lang="en-GB" sz="16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893574" y="3121700"/>
                <a:ext cx="1157866" cy="588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1600" b="1" dirty="0" smtClean="0"/>
                  <a:t>Ring Current</a:t>
                </a:r>
                <a:endParaRPr lang="en-GB" sz="1600" b="1" dirty="0"/>
              </a:p>
            </p:txBody>
          </p:sp>
          <p:grpSp>
            <p:nvGrpSpPr>
              <p:cNvPr id="19" name="Group 1"/>
              <p:cNvGrpSpPr>
                <a:grpSpLocks/>
              </p:cNvGrpSpPr>
              <p:nvPr/>
            </p:nvGrpSpPr>
            <p:grpSpPr bwMode="auto">
              <a:xfrm>
                <a:off x="3020786" y="1473106"/>
                <a:ext cx="1865462" cy="1581988"/>
                <a:chOff x="7019925" y="115888"/>
                <a:chExt cx="1475460" cy="1571625"/>
              </a:xfrm>
            </p:grpSpPr>
            <p:pic>
              <p:nvPicPr>
                <p:cNvPr id="20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436" t="54034" r="53301" b="29453"/>
                <a:stretch/>
              </p:blipFill>
              <p:spPr bwMode="auto">
                <a:xfrm>
                  <a:off x="7019925" y="115888"/>
                  <a:ext cx="1475460" cy="15716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21" name="Oval 4"/>
                <p:cNvSpPr>
                  <a:spLocks noChangeArrowheads="1"/>
                </p:cNvSpPr>
                <p:nvPr/>
              </p:nvSpPr>
              <p:spPr bwMode="auto">
                <a:xfrm>
                  <a:off x="7450138" y="858838"/>
                  <a:ext cx="128587" cy="122237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2000"/>
                    <a:buFont typeface="Monotype Sort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22" name="Oval 12"/>
                <p:cNvSpPr>
                  <a:spLocks noChangeArrowheads="1"/>
                </p:cNvSpPr>
                <p:nvPr/>
              </p:nvSpPr>
              <p:spPr bwMode="auto">
                <a:xfrm>
                  <a:off x="7243763" y="647700"/>
                  <a:ext cx="128587" cy="12223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2000"/>
                    <a:buFont typeface="Monotype Sort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itchFamily="18" charset="0"/>
                  </a:endParaRPr>
                </a:p>
              </p:txBody>
            </p:sp>
            <p:cxnSp>
              <p:nvCxnSpPr>
                <p:cNvPr id="23" name="Straight Connector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559675" y="809625"/>
                  <a:ext cx="258763" cy="9207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Straight Connector 14"/>
                <p:cNvCxnSpPr>
                  <a:cxnSpLocks noChangeShapeType="1"/>
                  <a:stCxn id="22" idx="5"/>
                  <a:endCxn id="21" idx="1"/>
                </p:cNvCxnSpPr>
                <p:nvPr/>
              </p:nvCxnSpPr>
              <p:spPr bwMode="auto">
                <a:xfrm>
                  <a:off x="7353300" y="752475"/>
                  <a:ext cx="115888" cy="1238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Straight Connector 22"/>
                <p:cNvCxnSpPr>
                  <a:cxnSpLocks noChangeShapeType="1"/>
                  <a:stCxn id="22" idx="5"/>
                </p:cNvCxnSpPr>
                <p:nvPr/>
              </p:nvCxnSpPr>
              <p:spPr bwMode="auto">
                <a:xfrm>
                  <a:off x="7353300" y="752475"/>
                  <a:ext cx="185738" cy="4286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Straight Connector 24"/>
                <p:cNvCxnSpPr>
                  <a:cxnSpLocks noChangeShapeType="1"/>
                  <a:stCxn id="21" idx="4"/>
                </p:cNvCxnSpPr>
                <p:nvPr/>
              </p:nvCxnSpPr>
              <p:spPr bwMode="auto">
                <a:xfrm>
                  <a:off x="7515225" y="981075"/>
                  <a:ext cx="41275" cy="1920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Straight Connector 26"/>
                <p:cNvCxnSpPr>
                  <a:cxnSpLocks noChangeShapeType="1"/>
                </p:cNvCxnSpPr>
                <p:nvPr/>
              </p:nvCxnSpPr>
              <p:spPr bwMode="auto">
                <a:xfrm>
                  <a:off x="7383463" y="723900"/>
                  <a:ext cx="414337" cy="603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8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7551738" y="1231900"/>
                  <a:ext cx="266700" cy="246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2000"/>
                    <a:buFont typeface="Monotype Sort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000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29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7821613" y="746125"/>
                  <a:ext cx="266700" cy="246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2000"/>
                    <a:buFont typeface="Monotype Sort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000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30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7521575" y="333375"/>
                  <a:ext cx="266700" cy="246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2000"/>
                    <a:buFont typeface="Monotype Sort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000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31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7123113" y="460375"/>
                  <a:ext cx="392112" cy="246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2000"/>
                    <a:buFont typeface="Monotype Sort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100000"/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altLang="en-US" sz="1000">
                      <a:latin typeface="Times New Roman" pitchFamily="18" charset="0"/>
                    </a:rPr>
                    <a:t>A’</a:t>
                  </a: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 bwMode="auto">
              <a:xfrm>
                <a:off x="3031524" y="1387930"/>
                <a:ext cx="1670523" cy="340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sz="1600" b="1" dirty="0" smtClean="0"/>
                  <a:t>Swarm</a:t>
                </a:r>
                <a:r>
                  <a:rPr lang="en-GB" sz="1600" dirty="0" smtClean="0"/>
                  <a:t>:</a:t>
                </a:r>
                <a:endParaRPr lang="en-GB" sz="1600" dirty="0"/>
              </a:p>
            </p:txBody>
          </p:sp>
        </p:grpSp>
        <p:sp>
          <p:nvSpPr>
            <p:cNvPr id="41" name="TextBox 40"/>
            <p:cNvSpPr txBox="1"/>
            <p:nvPr/>
          </p:nvSpPr>
          <p:spPr bwMode="auto">
            <a:xfrm>
              <a:off x="2293515" y="3835405"/>
              <a:ext cx="955993" cy="31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b="1" dirty="0" smtClean="0"/>
                <a:t>Earth</a:t>
              </a:r>
              <a:endParaRPr lang="en-GB" sz="1600" b="1" dirty="0"/>
            </a:p>
          </p:txBody>
        </p:sp>
        <p:cxnSp>
          <p:nvCxnSpPr>
            <p:cNvPr id="42" name="Straight Connector 2"/>
            <p:cNvCxnSpPr>
              <a:cxnSpLocks noChangeShapeType="1"/>
            </p:cNvCxnSpPr>
            <p:nvPr/>
          </p:nvCxnSpPr>
          <p:spPr bwMode="auto">
            <a:xfrm flipV="1">
              <a:off x="2559873" y="2957807"/>
              <a:ext cx="865841" cy="561307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Box 37"/>
            <p:cNvSpPr txBox="1"/>
            <p:nvPr/>
          </p:nvSpPr>
          <p:spPr bwMode="auto">
            <a:xfrm>
              <a:off x="3488181" y="4627182"/>
              <a:ext cx="1051730" cy="312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600" b="1" dirty="0" smtClean="0"/>
                <a:t>Cluster</a:t>
              </a:r>
              <a:endParaRPr lang="en-GB" sz="1600" dirty="0"/>
            </a:p>
          </p:txBody>
        </p:sp>
      </p:grpSp>
      <p:pic>
        <p:nvPicPr>
          <p:cNvPr id="43" name="图片 7">
            <a:extLst>
              <a:ext uri="{FF2B5EF4-FFF2-40B4-BE49-F238E27FC236}">
                <a16:creationId xmlns:a16="http://schemas.microsoft.com/office/drawing/2014/main" xmlns="" id="{6024A4D5-AF2B-4645-B101-5D63CF153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87530"/>
            <a:ext cx="3742286" cy="372038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5781608"/>
            <a:ext cx="464400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5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timing analysis based on the </a:t>
            </a:r>
            <a:r>
              <a:rPr lang="en-US" sz="155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curlometer</a:t>
            </a:r>
            <a:r>
              <a:rPr lang="en-US" sz="155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method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[Dunlop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Res. Letts.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DOI: 10.1002/2015GL063738;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Dunlop,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Geophys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Res. Letts. DOI: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10.1002/2015JA021707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7956376" y="2234552"/>
            <a:ext cx="869556" cy="298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 smtClean="0"/>
              <a:t>Cluster</a:t>
            </a:r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8028384" y="3010803"/>
            <a:ext cx="869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 smtClean="0"/>
              <a:t>Swarm</a:t>
            </a:r>
            <a:endParaRPr lang="en-GB" sz="1600" dirty="0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370582" y="6437124"/>
            <a:ext cx="48055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components of electric current density can be found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llinec">
  <a:themeElements>
    <a:clrScheme name="">
      <a:dk1>
        <a:srgbClr val="1804AC"/>
      </a:dk1>
      <a:lt1>
        <a:srgbClr val="E4F0E5"/>
      </a:lt1>
      <a:dk2>
        <a:srgbClr val="04009F"/>
      </a:dk2>
      <a:lt2>
        <a:srgbClr val="C0C0C0"/>
      </a:lt2>
      <a:accent1>
        <a:srgbClr val="FF00FF"/>
      </a:accent1>
      <a:accent2>
        <a:srgbClr val="00C0C0"/>
      </a:accent2>
      <a:accent3>
        <a:srgbClr val="EFF6F0"/>
      </a:accent3>
      <a:accent4>
        <a:srgbClr val="130392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dbllinec.ppt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blline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c:\msoffice\powerpnt\template\clrovrhd\dbllinec.ppt</Template>
  <TotalTime>318111</TotalTime>
  <Pages>5</Pages>
  <Words>786</Words>
  <Application>Microsoft Office PowerPoint</Application>
  <PresentationFormat>On-screen Show (4:3)</PresentationFormat>
  <Paragraphs>84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dbllinec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- Electrodynamic interactions</dc:title>
  <dc:subject>Outer Planets Meeting</dc:subject>
  <dc:creator>M W Dunlop</dc:creator>
  <cp:lastModifiedBy>Dunlop, MW (Malcolm) Dr</cp:lastModifiedBy>
  <cp:revision>1669</cp:revision>
  <cp:lastPrinted>2003-10-01T14:24:30Z</cp:lastPrinted>
  <dcterms:created xsi:type="dcterms:W3CDTF">1997-03-05T02:43:08Z</dcterms:created>
  <dcterms:modified xsi:type="dcterms:W3CDTF">2020-03-09T21:14:18Z</dcterms:modified>
</cp:coreProperties>
</file>