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  <p:sldMasterId id="2147483720" r:id="rId2"/>
  </p:sldMasterIdLst>
  <p:notesMasterIdLst>
    <p:notesMasterId r:id="rId13"/>
  </p:notesMasterIdLst>
  <p:handoutMasterIdLst>
    <p:handoutMasterId r:id="rId14"/>
  </p:handoutMasterIdLst>
  <p:sldIdLst>
    <p:sldId id="568" r:id="rId3"/>
    <p:sldId id="561" r:id="rId4"/>
    <p:sldId id="562" r:id="rId5"/>
    <p:sldId id="560" r:id="rId6"/>
    <p:sldId id="585" r:id="rId7"/>
    <p:sldId id="586" r:id="rId8"/>
    <p:sldId id="587" r:id="rId9"/>
    <p:sldId id="567" r:id="rId10"/>
    <p:sldId id="566" r:id="rId11"/>
    <p:sldId id="588" r:id="rId12"/>
  </p:sldIdLst>
  <p:sldSz cx="9144000" cy="6858000" type="screen4x3"/>
  <p:notesSz cx="6797675" cy="992822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77709" autoAdjust="0"/>
  </p:normalViewPr>
  <p:slideViewPr>
    <p:cSldViewPr>
      <p:cViewPr varScale="1">
        <p:scale>
          <a:sx n="115" d="100"/>
          <a:sy n="115" d="100"/>
        </p:scale>
        <p:origin x="12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7060" cy="47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algn="l" defTabSz="967177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54" y="0"/>
            <a:ext cx="2989426" cy="47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algn="r" defTabSz="967177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3605"/>
            <a:ext cx="2907060" cy="55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l" defTabSz="967177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54" y="9393605"/>
            <a:ext cx="2989426" cy="55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r" defTabSz="967177">
              <a:defRPr sz="1300"/>
            </a:lvl1pPr>
          </a:lstStyle>
          <a:p>
            <a:pPr>
              <a:defRPr/>
            </a:pPr>
            <a:fld id="{A6C9698C-E689-4424-AF16-5D65F5CF9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0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21" cy="49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5" tIns="46347" rIns="92695" bIns="4634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39" y="0"/>
            <a:ext cx="2945821" cy="49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5" tIns="46347" rIns="92695" bIns="4634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30" y="4715265"/>
            <a:ext cx="5437816" cy="446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5" tIns="46347" rIns="92695" bIns="463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530"/>
            <a:ext cx="2945821" cy="49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5" tIns="46347" rIns="92695" bIns="4634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39" y="9430530"/>
            <a:ext cx="2945821" cy="49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5" tIns="46347" rIns="92695" bIns="463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F51D15-2866-41FD-B30E-EB1F67166A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7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998663"/>
            <a:ext cx="9144000" cy="11430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3746500"/>
            <a:ext cx="91440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9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38828"/>
            <a:ext cx="9144000" cy="1619172"/>
          </a:xfrm>
          <a:prstGeom prst="rect">
            <a:avLst/>
          </a:prstGeom>
        </p:spPr>
      </p:pic>
      <p:sp>
        <p:nvSpPr>
          <p:cNvPr id="11" name="Text Box 1040"/>
          <p:cNvSpPr txBox="1">
            <a:spLocks noChangeArrowheads="1"/>
          </p:cNvSpPr>
          <p:nvPr userDrawn="1"/>
        </p:nvSpPr>
        <p:spPr bwMode="auto">
          <a:xfrm>
            <a:off x="107504" y="6629400"/>
            <a:ext cx="14318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GB" sz="8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© </a:t>
            </a:r>
            <a:r>
              <a:rPr lang="en-GB" sz="800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NERC All rights reserved</a:t>
            </a:r>
            <a:endParaRPr lang="en-GB" sz="8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4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0788" y="260350"/>
            <a:ext cx="1800225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5248275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2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B65-5B4B-DC47-B284-1F3CACEAF26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F17-8266-F34C-99D0-9014CC65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26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B65-5B4B-DC47-B284-1F3CACEAF26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F17-8266-F34C-99D0-9014CC65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2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B65-5B4B-DC47-B284-1F3CACEAF26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F17-8266-F34C-99D0-9014CC65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B65-5B4B-DC47-B284-1F3CACEAF26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F17-8266-F34C-99D0-9014CC65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90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B65-5B4B-DC47-B284-1F3CACEAF26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F17-8266-F34C-99D0-9014CC65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5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B65-5B4B-DC47-B284-1F3CACEAF26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F17-8266-F34C-99D0-9014CC65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55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B65-5B4B-DC47-B284-1F3CACEAF26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F17-8266-F34C-99D0-9014CC65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B65-5B4B-DC47-B284-1F3CACEAF26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F17-8266-F34C-99D0-9014CC65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74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B65-5B4B-DC47-B284-1F3CACEAF26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F17-8266-F34C-99D0-9014CC65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0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B65-5B4B-DC47-B284-1F3CACEAF26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F17-8266-F34C-99D0-9014CC65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4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B65-5B4B-DC47-B284-1F3CACEAF26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F17-8266-F34C-99D0-9014CC65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0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67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133600"/>
            <a:ext cx="34163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813" y="2133600"/>
            <a:ext cx="34163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3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09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7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91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44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68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6035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33600"/>
            <a:ext cx="6985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104043" y="6513513"/>
            <a:ext cx="14318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solidFill>
                  <a:srgbClr val="000000"/>
                </a:solidFill>
                <a:latin typeface="Arial" charset="0"/>
              </a:rPr>
              <a:t>© 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NERC All rights reserved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15" y="4023312"/>
            <a:ext cx="2865120" cy="2834688"/>
          </a:xfrm>
          <a:prstGeom prst="rect">
            <a:avLst/>
          </a:prstGeom>
        </p:spPr>
      </p:pic>
      <p:pic>
        <p:nvPicPr>
          <p:cNvPr id="1030" name="Picture 35" descr="bgsklrw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51700"/>
            <a:ext cx="532324" cy="52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12B65-5B4B-DC47-B284-1F3CACEAF26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7F17-8266-F34C-99D0-9014CC65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5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45" y="1484610"/>
            <a:ext cx="7524898" cy="3384550"/>
          </a:xfrm>
        </p:spPr>
        <p:txBody>
          <a:bodyPr/>
          <a:lstStyle/>
          <a:p>
            <a:r>
              <a:rPr lang="en-GB" dirty="0" smtClean="0"/>
              <a:t>A 4-year UK Natural Environment Research Council grant-funded project, under the ‘Highlight Topics’ stream</a:t>
            </a:r>
          </a:p>
          <a:p>
            <a:r>
              <a:rPr lang="en-GB" dirty="0" smtClean="0"/>
              <a:t>10 partner institutes</a:t>
            </a:r>
          </a:p>
          <a:p>
            <a:pPr lvl="1"/>
            <a:r>
              <a:rPr lang="en-GB" sz="2000" dirty="0" smtClean="0"/>
              <a:t>BGS, BAS, RAL, Universities of Edinburgh, Lancaster, Leeds, Reading, Southampton, Imperial College London, University College London</a:t>
            </a:r>
          </a:p>
          <a:p>
            <a:r>
              <a:rPr lang="en-GB" dirty="0" smtClean="0"/>
              <a:t>21 researchers</a:t>
            </a:r>
          </a:p>
          <a:p>
            <a:r>
              <a:rPr lang="en-GB" dirty="0" smtClean="0"/>
              <a:t>6 new post-doc researchers</a:t>
            </a:r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May 2017 - 2021</a:t>
            </a:r>
          </a:p>
          <a:p>
            <a:r>
              <a:rPr lang="en-GB" dirty="0" smtClean="0"/>
              <a:t>£3.75M (€4.20M)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125760"/>
            <a:ext cx="643669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Space Weather Impact on Ground-Based Systems</a:t>
            </a:r>
            <a:endParaRPr kumimoji="0" lang="en-GB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9132"/>
            <a:ext cx="8598921" cy="1449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88640"/>
            <a:ext cx="1916235" cy="9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5671542" cy="936104"/>
          </a:xfrm>
        </p:spPr>
        <p:txBody>
          <a:bodyPr>
            <a:normAutofit/>
          </a:bodyPr>
          <a:lstStyle/>
          <a:p>
            <a:r>
              <a:rPr lang="en-GB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PI Meeting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0071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eflections on the meeting</a:t>
            </a:r>
          </a:p>
          <a:p>
            <a:pPr lvl="2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this meeting affect your research plans now and in future?</a:t>
            </a:r>
          </a:p>
          <a:p>
            <a:pPr lvl="2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Any activities elsewhere that influence your SWIGS work?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progress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date </a:t>
            </a:r>
          </a:p>
          <a:p>
            <a:pPr lvl="2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track?</a:t>
            </a:r>
          </a:p>
          <a:p>
            <a:pPr lvl="2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Planned activities over next year and any changes to original plan</a:t>
            </a:r>
          </a:p>
          <a:p>
            <a:pPr marL="914400" lvl="2" indent="0">
              <a:buNone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Budgets and project plans </a:t>
            </a:r>
          </a:p>
          <a:p>
            <a:pPr lvl="2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ny deviations?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</a:p>
          <a:p>
            <a:pPr lvl="2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Issues, e.g. changes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timing of new starts</a:t>
            </a:r>
          </a:p>
          <a:p>
            <a:pPr lvl="1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 Management Plans </a:t>
            </a:r>
          </a:p>
          <a:p>
            <a:pPr lvl="2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pdates?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Input to 6-monthly NERC reports </a:t>
            </a:r>
          </a:p>
          <a:p>
            <a:pPr lvl="2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Via WP leaders, each October and April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Advisory Group feedback – will follow meeting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erceived new or changing needs for 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…?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issues/ideas/comments?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88640"/>
            <a:ext cx="1916235" cy="9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0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08919"/>
            <a:ext cx="7776864" cy="50724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125760"/>
            <a:ext cx="643669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Space Weather Impact on Ground-Based Systems</a:t>
            </a:r>
            <a:endParaRPr kumimoji="0" lang="en-GB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88640"/>
            <a:ext cx="1916235" cy="9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98" y="1242294"/>
            <a:ext cx="7367918" cy="55297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6228857"/>
            <a:ext cx="3384376" cy="584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078" y="6228857"/>
            <a:ext cx="3960440" cy="68324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125760"/>
            <a:ext cx="643669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Space Weather Impact on Ground-Based Systems</a:t>
            </a:r>
            <a:endParaRPr kumimoji="0" lang="en-GB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188640"/>
            <a:ext cx="1916235" cy="9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2" y="1268586"/>
            <a:ext cx="8676456" cy="3384550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/>
              <a:t>Day 1</a:t>
            </a:r>
          </a:p>
          <a:p>
            <a:pPr marL="0" indent="0">
              <a:buNone/>
            </a:pPr>
            <a:endParaRPr lang="en-GB" sz="800" b="1" dirty="0"/>
          </a:p>
          <a:p>
            <a:pPr marL="0" indent="0">
              <a:buNone/>
            </a:pPr>
            <a:r>
              <a:rPr lang="en-GB" sz="1600" b="1" dirty="0" smtClean="0"/>
              <a:t>12:00 </a:t>
            </a:r>
            <a:r>
              <a:rPr lang="en-GB" sz="1600" b="1" dirty="0"/>
              <a:t>– 13:00	Arrival and </a:t>
            </a:r>
            <a:r>
              <a:rPr lang="en-GB" sz="1600" b="1" dirty="0" smtClean="0"/>
              <a:t>lunch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600" b="1" dirty="0"/>
              <a:t>13:00 – 13:15	Welcome, local information and round-table introductions </a:t>
            </a:r>
            <a:endParaRPr lang="en-GB" sz="1600" b="1" dirty="0" smtClean="0"/>
          </a:p>
          <a:p>
            <a:pPr marL="0" indent="0">
              <a:buNone/>
            </a:pPr>
            <a:r>
              <a:rPr lang="en-GB" sz="1600" dirty="0"/>
              <a:t>	</a:t>
            </a:r>
            <a:r>
              <a:rPr lang="en-GB" sz="1600" dirty="0" smtClean="0"/>
              <a:t>	(</a:t>
            </a:r>
            <a:r>
              <a:rPr lang="en-GB" sz="1600" dirty="0"/>
              <a:t>Alan Thomson, Jim Wild, All</a:t>
            </a:r>
            <a:r>
              <a:rPr lang="en-GB" sz="1600" dirty="0" smtClean="0"/>
              <a:t>)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600" b="1" dirty="0"/>
              <a:t>13:15 – 15:00	Session 1: WP1 (Chair: Neil Rogers)</a:t>
            </a:r>
          </a:p>
          <a:p>
            <a:pPr marL="0" indent="0">
              <a:buNone/>
            </a:pPr>
            <a:r>
              <a:rPr lang="en-GB" sz="1600" dirty="0"/>
              <a:t>13:15 – 13:20	</a:t>
            </a:r>
            <a:r>
              <a:rPr lang="en-GB" sz="1600" b="1" dirty="0"/>
              <a:t>Introduction</a:t>
            </a:r>
            <a:r>
              <a:rPr lang="en-GB" sz="1600" dirty="0"/>
              <a:t> – Reminder of aims, scope and timeline of WP1 </a:t>
            </a:r>
            <a:r>
              <a:rPr lang="en-GB" sz="1600" dirty="0" smtClean="0"/>
              <a:t>(</a:t>
            </a:r>
            <a:r>
              <a:rPr lang="en-GB" sz="1600" dirty="0"/>
              <a:t>Mervyn </a:t>
            </a:r>
            <a:r>
              <a:rPr lang="en-GB" sz="1600" dirty="0" smtClean="0"/>
              <a:t>			       	         Freeman</a:t>
            </a:r>
            <a:r>
              <a:rPr lang="en-GB" sz="1600" dirty="0"/>
              <a:t>)</a:t>
            </a:r>
          </a:p>
          <a:p>
            <a:pPr marL="0" indent="0">
              <a:buNone/>
            </a:pPr>
            <a:r>
              <a:rPr lang="en-GB" sz="1600" dirty="0"/>
              <a:t>13:20 – 13:40	Task 1.1.1 </a:t>
            </a:r>
            <a:r>
              <a:rPr lang="en-GB" sz="1600" b="1" dirty="0" err="1"/>
              <a:t>Substorms</a:t>
            </a:r>
            <a:r>
              <a:rPr lang="en-GB" sz="1600" b="1" dirty="0"/>
              <a:t>, rapid </a:t>
            </a:r>
            <a:r>
              <a:rPr lang="en-GB" sz="1600" b="1" dirty="0" smtClean="0"/>
              <a:t>variations &amp; </a:t>
            </a:r>
            <a:r>
              <a:rPr lang="en-GB" sz="1600" b="1" dirty="0"/>
              <a:t>GIC </a:t>
            </a:r>
            <a:r>
              <a:rPr lang="en-GB" sz="1600" dirty="0" smtClean="0"/>
              <a:t>(Mervyn Freeman</a:t>
            </a:r>
            <a:r>
              <a:rPr lang="en-GB" sz="1600" dirty="0"/>
              <a:t>)</a:t>
            </a:r>
          </a:p>
          <a:p>
            <a:pPr marL="0" indent="0">
              <a:buNone/>
            </a:pPr>
            <a:r>
              <a:rPr lang="en-GB" sz="1600" dirty="0"/>
              <a:t>		Task 1.2.3 </a:t>
            </a:r>
            <a:r>
              <a:rPr lang="en-GB" sz="1600" b="1" dirty="0"/>
              <a:t>Extreme current modes </a:t>
            </a:r>
            <a:r>
              <a:rPr lang="en-GB" sz="1600" dirty="0" smtClean="0"/>
              <a:t>(</a:t>
            </a:r>
            <a:r>
              <a:rPr lang="en-GB" sz="1600" dirty="0"/>
              <a:t>Mervyn Freeman)</a:t>
            </a:r>
          </a:p>
          <a:p>
            <a:pPr marL="0" indent="0">
              <a:buNone/>
            </a:pPr>
            <a:r>
              <a:rPr lang="en-GB" sz="1600" dirty="0"/>
              <a:t>13:40 – 14:00	Task 1.2.1 </a:t>
            </a:r>
            <a:r>
              <a:rPr lang="en-GB" sz="1600" b="1" dirty="0"/>
              <a:t>Extremes, non-linearity and saturation </a:t>
            </a:r>
            <a:r>
              <a:rPr lang="en-GB" sz="1600" dirty="0" smtClean="0"/>
              <a:t>(</a:t>
            </a:r>
            <a:r>
              <a:rPr lang="en-GB" sz="1600" dirty="0"/>
              <a:t>Yulia Bogdanova)</a:t>
            </a:r>
          </a:p>
          <a:p>
            <a:pPr marL="0" indent="0">
              <a:buNone/>
            </a:pPr>
            <a:r>
              <a:rPr lang="en-GB" sz="1600" dirty="0" smtClean="0"/>
              <a:t>		Task </a:t>
            </a:r>
            <a:r>
              <a:rPr lang="en-GB" sz="1600" dirty="0"/>
              <a:t>1.2.2 </a:t>
            </a:r>
            <a:r>
              <a:rPr lang="en-GB" sz="1600" b="1" dirty="0"/>
              <a:t>Current system morphology and extremes </a:t>
            </a:r>
            <a:endParaRPr lang="en-GB" sz="1600" b="1" dirty="0" smtClean="0"/>
          </a:p>
          <a:p>
            <a:pPr marL="0" indent="0">
              <a:buNone/>
            </a:pPr>
            <a:r>
              <a:rPr lang="en-GB" sz="1600" dirty="0" smtClean="0"/>
              <a:t>14:00 </a:t>
            </a:r>
            <a:r>
              <a:rPr lang="en-GB" sz="1600" dirty="0"/>
              <a:t>– 14:20	Task 1.3.1 </a:t>
            </a:r>
            <a:r>
              <a:rPr lang="en-GB" sz="1600" b="1" dirty="0"/>
              <a:t>Large and small scale current structures </a:t>
            </a:r>
            <a:r>
              <a:rPr lang="en-GB" sz="1600" dirty="0" smtClean="0"/>
              <a:t>(</a:t>
            </a:r>
            <a:r>
              <a:rPr lang="en-GB" sz="1600" dirty="0"/>
              <a:t>Malcolm Dunlop)</a:t>
            </a:r>
          </a:p>
          <a:p>
            <a:pPr marL="0" indent="0">
              <a:buNone/>
            </a:pPr>
            <a:r>
              <a:rPr lang="en-GB" sz="1600" dirty="0"/>
              <a:t>14:20 – 14:40	Task 1.3.2 </a:t>
            </a:r>
            <a:r>
              <a:rPr lang="en-GB" sz="1600" b="1" dirty="0" err="1"/>
              <a:t>Ionospheric</a:t>
            </a:r>
            <a:r>
              <a:rPr lang="en-GB" sz="1600" b="1" dirty="0"/>
              <a:t> electric field variability </a:t>
            </a:r>
            <a:r>
              <a:rPr lang="en-GB" sz="1600" dirty="0" smtClean="0"/>
              <a:t>(</a:t>
            </a:r>
            <a:r>
              <a:rPr lang="en-GB" sz="1600" dirty="0"/>
              <a:t>Mervyn Freeman for </a:t>
            </a:r>
            <a:r>
              <a:rPr lang="en-GB" sz="1600" dirty="0" smtClean="0"/>
              <a:t>			   Andrew </a:t>
            </a:r>
            <a:r>
              <a:rPr lang="en-GB" sz="1600" dirty="0"/>
              <a:t>Kavanagh)</a:t>
            </a:r>
          </a:p>
          <a:p>
            <a:pPr marL="0" indent="0">
              <a:buNone/>
            </a:pPr>
            <a:r>
              <a:rPr lang="en-GB" sz="1600" dirty="0"/>
              <a:t>14:40 – 15:00	Task 1.3.3 </a:t>
            </a:r>
            <a:r>
              <a:rPr lang="en-GB" sz="1600" b="1" dirty="0"/>
              <a:t>Scale-size and GIC </a:t>
            </a:r>
            <a:r>
              <a:rPr lang="en-GB" sz="1600" dirty="0"/>
              <a:t>(Mark Clilverd)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600" b="1" dirty="0"/>
              <a:t>15:00 – 15:30	Coffee break &amp; </a:t>
            </a:r>
            <a:r>
              <a:rPr lang="en-GB" sz="1600" b="1" dirty="0" smtClean="0"/>
              <a:t>discussion</a:t>
            </a:r>
            <a:endParaRPr lang="en-GB" sz="1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125760"/>
            <a:ext cx="643669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Space Weather Impact on Ground-Based Systems</a:t>
            </a:r>
            <a:endParaRPr kumimoji="0" lang="en-GB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88640"/>
            <a:ext cx="1916235" cy="9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318743" cy="3384550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/>
              <a:t>15:30 </a:t>
            </a:r>
            <a:r>
              <a:rPr lang="en-GB" sz="1600" b="1" dirty="0"/>
              <a:t>– 16:45	Session 2: WP4 (Chair: </a:t>
            </a:r>
            <a:r>
              <a:rPr lang="en-GB" sz="1600" b="1" dirty="0" smtClean="0"/>
              <a:t>Ciaran Beggan)</a:t>
            </a:r>
            <a:endParaRPr lang="en-GB" sz="1600" b="1" dirty="0"/>
          </a:p>
          <a:p>
            <a:pPr marL="0" indent="0">
              <a:buNone/>
            </a:pPr>
            <a:r>
              <a:rPr lang="en-GB" sz="1600" dirty="0"/>
              <a:t>15:30 – 15:40	</a:t>
            </a:r>
            <a:r>
              <a:rPr lang="en-GB" sz="1600" b="1" dirty="0"/>
              <a:t>Introduction</a:t>
            </a:r>
            <a:r>
              <a:rPr lang="en-GB" sz="1600" dirty="0"/>
              <a:t> – Reminder of aims, scope and timeline of WP4 (Ciaran </a:t>
            </a:r>
            <a:r>
              <a:rPr lang="en-GB" sz="1600" dirty="0" smtClean="0"/>
              <a:t>			       Beggan</a:t>
            </a:r>
            <a:r>
              <a:rPr lang="en-GB" sz="1600" dirty="0"/>
              <a:t>)</a:t>
            </a:r>
          </a:p>
          <a:p>
            <a:pPr marL="0" indent="0">
              <a:buNone/>
            </a:pPr>
            <a:r>
              <a:rPr lang="en-GB" sz="1600" dirty="0"/>
              <a:t>15:40 – 16:00	Task 4.1.1 </a:t>
            </a:r>
            <a:r>
              <a:rPr lang="en-GB" sz="1600" b="1" dirty="0"/>
              <a:t>‘Next generation’ grid model </a:t>
            </a:r>
            <a:r>
              <a:rPr lang="en-GB" sz="1600" dirty="0"/>
              <a:t>(</a:t>
            </a:r>
            <a:r>
              <a:rPr lang="en-GB" sz="1600" dirty="0" smtClean="0"/>
              <a:t>Gemma Richardson, 			   Ciaran Beggan, Juliane Huebert)</a:t>
            </a: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		Task </a:t>
            </a:r>
            <a:r>
              <a:rPr lang="en-GB" sz="1600" dirty="0"/>
              <a:t>4.1.2 </a:t>
            </a:r>
            <a:r>
              <a:rPr lang="en-GB" sz="1600" b="1" dirty="0"/>
              <a:t>Scale-size</a:t>
            </a:r>
            <a:r>
              <a:rPr lang="en-GB" sz="1600" dirty="0"/>
              <a:t> (not started, brief reminder only)</a:t>
            </a:r>
          </a:p>
          <a:p>
            <a:pPr marL="0" indent="0">
              <a:buNone/>
            </a:pPr>
            <a:r>
              <a:rPr lang="en-GB" sz="1600" dirty="0" smtClean="0"/>
              <a:t>		Task </a:t>
            </a:r>
            <a:r>
              <a:rPr lang="en-GB" sz="1600" dirty="0"/>
              <a:t>4.1.3 </a:t>
            </a:r>
            <a:r>
              <a:rPr lang="en-GB" sz="1600" b="1" dirty="0"/>
              <a:t>Verification and validation </a:t>
            </a:r>
            <a:r>
              <a:rPr lang="en-GB" sz="1600" dirty="0"/>
              <a:t>(Gemma </a:t>
            </a:r>
            <a:r>
              <a:rPr lang="en-GB" sz="1600" dirty="0" smtClean="0"/>
              <a:t>Richardson, Ciaran 		 	   Beggan, Juliane </a:t>
            </a:r>
            <a:r>
              <a:rPr lang="en-GB" sz="1600" dirty="0"/>
              <a:t>Huebert)</a:t>
            </a:r>
          </a:p>
          <a:p>
            <a:pPr marL="0" indent="0">
              <a:buNone/>
            </a:pPr>
            <a:r>
              <a:rPr lang="en-GB" sz="1600" dirty="0"/>
              <a:t>16:00 – 16:05	Task 4.1.4 </a:t>
            </a:r>
            <a:r>
              <a:rPr lang="en-GB" sz="1600" b="1" dirty="0"/>
              <a:t>Dissolved Gas Analysis </a:t>
            </a:r>
            <a:r>
              <a:rPr lang="en-GB" sz="1600" dirty="0"/>
              <a:t>(Jim Wild)</a:t>
            </a:r>
          </a:p>
          <a:p>
            <a:pPr marL="0" indent="0">
              <a:buNone/>
            </a:pPr>
            <a:r>
              <a:rPr lang="en-GB" sz="1600" dirty="0"/>
              <a:t>16:05 – 16:25	Task 4.2.1 </a:t>
            </a:r>
            <a:r>
              <a:rPr lang="en-GB" sz="1600" b="1" dirty="0"/>
              <a:t>Anomaly Correlation </a:t>
            </a:r>
            <a:r>
              <a:rPr lang="en-GB" sz="1600" dirty="0"/>
              <a:t>(Mike Hapgood)</a:t>
            </a:r>
          </a:p>
          <a:p>
            <a:pPr marL="0" indent="0">
              <a:buNone/>
            </a:pPr>
            <a:r>
              <a:rPr lang="en-GB" sz="1600" dirty="0" smtClean="0"/>
              <a:t>		Task </a:t>
            </a:r>
            <a:r>
              <a:rPr lang="en-GB" sz="1600" dirty="0"/>
              <a:t>4.2.2 </a:t>
            </a:r>
            <a:r>
              <a:rPr lang="en-GB" sz="1600" b="1" dirty="0"/>
              <a:t>Railway Network </a:t>
            </a:r>
            <a:r>
              <a:rPr lang="en-GB" sz="1600" dirty="0"/>
              <a:t>(Mike Hapgood)</a:t>
            </a:r>
          </a:p>
          <a:p>
            <a:pPr marL="0" indent="0">
              <a:buNone/>
            </a:pPr>
            <a:r>
              <a:rPr lang="en-GB" sz="1600" dirty="0"/>
              <a:t>16:25 – 16:45	Task 4.2.3 </a:t>
            </a:r>
            <a:r>
              <a:rPr lang="en-GB" sz="1600" b="1" dirty="0"/>
              <a:t>Pipelines</a:t>
            </a:r>
            <a:r>
              <a:rPr lang="en-GB" sz="1600" dirty="0"/>
              <a:t> (Gemma Richardson/Alan Thomson)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600" b="1" dirty="0"/>
              <a:t>16:45 – 17:00	General Discussion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600" b="1" dirty="0"/>
              <a:t>17:00		Close of Day 1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600" b="1" dirty="0" smtClean="0"/>
              <a:t>19:30</a:t>
            </a:r>
            <a:r>
              <a:rPr lang="en-GB" sz="1600" b="1" dirty="0"/>
              <a:t>		Dinner </a:t>
            </a:r>
          </a:p>
          <a:p>
            <a:pPr marL="0" indent="0">
              <a:buNone/>
            </a:pPr>
            <a:r>
              <a:rPr lang="en-GB" sz="1600" b="1" dirty="0" smtClean="0"/>
              <a:t>		QSF, </a:t>
            </a:r>
            <a:r>
              <a:rPr lang="en-GB" sz="1600" b="1" dirty="0"/>
              <a:t>27a St Georges Quay Lancaster LA1 1RD, 01524 843 199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125760"/>
            <a:ext cx="643669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Space Weather Impact on Ground-Based Systems</a:t>
            </a:r>
            <a:endParaRPr kumimoji="0" lang="en-GB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88640"/>
            <a:ext cx="1916235" cy="9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45" y="1340594"/>
            <a:ext cx="8318743" cy="3384550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Day 2</a:t>
            </a:r>
          </a:p>
          <a:p>
            <a:pPr marL="0" indent="0">
              <a:buNone/>
            </a:pPr>
            <a:endParaRPr lang="en-GB" sz="800" b="1" dirty="0"/>
          </a:p>
          <a:p>
            <a:pPr marL="0" indent="0">
              <a:buNone/>
            </a:pPr>
            <a:r>
              <a:rPr lang="en-GB" sz="1600" b="1" dirty="0"/>
              <a:t>09:15 – 10:45	Session 3: WP3 (Chair: Juliane Huebert)</a:t>
            </a:r>
          </a:p>
          <a:p>
            <a:pPr marL="0" indent="0">
              <a:buNone/>
            </a:pPr>
            <a:r>
              <a:rPr lang="en-GB" sz="1600" dirty="0"/>
              <a:t>09:15 – 09:20	</a:t>
            </a:r>
            <a:r>
              <a:rPr lang="en-GB" sz="1600" b="1" dirty="0"/>
              <a:t>Introduction</a:t>
            </a:r>
            <a:r>
              <a:rPr lang="en-GB" sz="1600" dirty="0"/>
              <a:t> – Reminder of aims, scope and timeline of WP3 (Jim </a:t>
            </a:r>
            <a:r>
              <a:rPr lang="en-GB" sz="1600" dirty="0" smtClean="0"/>
              <a:t>		 	          Wild</a:t>
            </a:r>
            <a:r>
              <a:rPr lang="en-GB" sz="1600" dirty="0"/>
              <a:t>)</a:t>
            </a:r>
          </a:p>
          <a:p>
            <a:pPr marL="0" indent="0">
              <a:buNone/>
            </a:pPr>
            <a:r>
              <a:rPr lang="en-GB" sz="1600" dirty="0"/>
              <a:t>09:25 – 09:40	Task 3.1.1 </a:t>
            </a:r>
            <a:r>
              <a:rPr lang="en-GB" sz="1600" b="1" dirty="0"/>
              <a:t>Develop methodologies to effectively downscale </a:t>
            </a:r>
            <a:r>
              <a:rPr lang="en-GB" sz="1600" b="1" dirty="0" smtClean="0"/>
              <a:t>		</a:t>
            </a:r>
            <a:r>
              <a:rPr lang="en-GB" sz="1600" b="1" dirty="0"/>
              <a:t> 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magnetospheric</a:t>
            </a:r>
            <a:r>
              <a:rPr lang="en-GB" sz="1600" b="1" dirty="0" smtClean="0"/>
              <a:t> </a:t>
            </a:r>
            <a:r>
              <a:rPr lang="en-GB" sz="1600" b="1" dirty="0"/>
              <a:t>model outputs to temporal/spatial scales </a:t>
            </a:r>
            <a:r>
              <a:rPr lang="en-GB" sz="1600" b="1" dirty="0" smtClean="0"/>
              <a:t>		  required for GIC </a:t>
            </a:r>
            <a:r>
              <a:rPr lang="en-GB" sz="1600" b="1" dirty="0"/>
              <a:t>response models </a:t>
            </a:r>
            <a:r>
              <a:rPr lang="en-GB" sz="1600" dirty="0"/>
              <a:t>(Mike Lockwood)</a:t>
            </a:r>
          </a:p>
          <a:p>
            <a:pPr marL="0" indent="0">
              <a:buNone/>
            </a:pPr>
            <a:r>
              <a:rPr lang="en-GB" sz="1600" dirty="0"/>
              <a:t>09:40 – 10:00	Task 3.2.1 </a:t>
            </a:r>
            <a:r>
              <a:rPr lang="en-GB" sz="1600" b="1" dirty="0"/>
              <a:t>Quantify the potential impact of extreme GICs on </a:t>
            </a:r>
            <a:r>
              <a:rPr lang="en-GB" sz="1600" b="1" dirty="0" smtClean="0"/>
              <a:t>		  electricity </a:t>
            </a:r>
            <a:r>
              <a:rPr lang="en-GB" sz="1600" b="1" dirty="0"/>
              <a:t>infrastructure </a:t>
            </a:r>
            <a:r>
              <a:rPr lang="en-GB" sz="1600" dirty="0"/>
              <a:t>(Neil Rogers)</a:t>
            </a:r>
          </a:p>
          <a:p>
            <a:pPr marL="0" indent="0">
              <a:buNone/>
            </a:pPr>
            <a:r>
              <a:rPr lang="en-GB" sz="1600" dirty="0"/>
              <a:t>10:00 – 10:20	Task 3.2.2 </a:t>
            </a:r>
            <a:r>
              <a:rPr lang="en-GB" sz="1600" b="1" dirty="0"/>
              <a:t>Extend GIC climatology to 150 years </a:t>
            </a:r>
            <a:r>
              <a:rPr lang="en-GB" sz="1600" dirty="0"/>
              <a:t>(Mike Lockwood)</a:t>
            </a:r>
          </a:p>
          <a:p>
            <a:pPr marL="0" indent="0">
              <a:buNone/>
            </a:pPr>
            <a:r>
              <a:rPr lang="en-GB" sz="1600" dirty="0"/>
              <a:t>10:20 – 10:40	Task 3.3.1 </a:t>
            </a:r>
            <a:r>
              <a:rPr lang="en-GB" sz="1600" b="1" dirty="0"/>
              <a:t>Determine the effect of internal field change on GIC </a:t>
            </a:r>
            <a:r>
              <a:rPr lang="en-GB" sz="1600" b="1" dirty="0" smtClean="0"/>
              <a:t>		 intensity </a:t>
            </a:r>
            <a:r>
              <a:rPr lang="en-GB" sz="1600" b="1" dirty="0"/>
              <a:t>and occurrence </a:t>
            </a:r>
            <a:r>
              <a:rPr lang="en-GB" sz="1600" dirty="0"/>
              <a:t>(Lars Mejnertsen)</a:t>
            </a:r>
          </a:p>
          <a:p>
            <a:pPr marL="0" indent="0">
              <a:buNone/>
            </a:pPr>
            <a:r>
              <a:rPr lang="en-GB" sz="1600" dirty="0"/>
              <a:t>10:40 – 10:45	Task 3.3.2 </a:t>
            </a:r>
            <a:r>
              <a:rPr lang="en-GB" sz="1600" b="1" dirty="0"/>
              <a:t>Determine plausible extreme displacements of the </a:t>
            </a:r>
            <a:r>
              <a:rPr lang="en-GB" sz="1600" b="1" dirty="0" smtClean="0"/>
              <a:t>		 </a:t>
            </a:r>
            <a:r>
              <a:rPr lang="en-GB" sz="1600" b="1" dirty="0" err="1" smtClean="0"/>
              <a:t>auroral</a:t>
            </a:r>
            <a:r>
              <a:rPr lang="en-GB" sz="1600" b="1" dirty="0"/>
              <a:t> </a:t>
            </a:r>
            <a:r>
              <a:rPr lang="en-GB" sz="1600" b="1" dirty="0" smtClean="0"/>
              <a:t>oval </a:t>
            </a:r>
            <a:r>
              <a:rPr lang="en-GB" sz="1600" b="1" dirty="0"/>
              <a:t>and their impact on grounded infrastructure </a:t>
            </a:r>
            <a:r>
              <a:rPr lang="en-GB" sz="1600" dirty="0"/>
              <a:t>(Phil </a:t>
            </a:r>
            <a:r>
              <a:rPr lang="en-GB" sz="1600" dirty="0" smtClean="0"/>
              <a:t>		 Livermore</a:t>
            </a:r>
            <a:r>
              <a:rPr lang="en-GB" sz="1600" dirty="0"/>
              <a:t>)</a:t>
            </a:r>
          </a:p>
          <a:p>
            <a:pPr marL="0" indent="0">
              <a:buNone/>
            </a:pPr>
            <a:endParaRPr lang="en-GB" sz="800" b="1" dirty="0"/>
          </a:p>
          <a:p>
            <a:pPr marL="0" indent="0">
              <a:buNone/>
            </a:pPr>
            <a:r>
              <a:rPr lang="en-GB" sz="1600" b="1" dirty="0"/>
              <a:t>10:45 – </a:t>
            </a:r>
            <a:r>
              <a:rPr lang="en-GB" sz="1600" b="1" dirty="0" smtClean="0"/>
              <a:t>11:15	Coffee </a:t>
            </a:r>
            <a:r>
              <a:rPr lang="en-GB" sz="1600" b="1" dirty="0"/>
              <a:t>break &amp; informal </a:t>
            </a:r>
            <a:r>
              <a:rPr lang="en-GB" sz="1600" b="1" dirty="0" smtClean="0"/>
              <a:t>discussion</a:t>
            </a:r>
            <a:endParaRPr lang="en-GB" sz="1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125760"/>
            <a:ext cx="643669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Space Weather Impact on Ground-Based Systems</a:t>
            </a:r>
            <a:endParaRPr kumimoji="0" lang="en-GB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88640"/>
            <a:ext cx="1916235" cy="9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45" y="1556618"/>
            <a:ext cx="8318743" cy="3384550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11:15 – 12:35	Session 4: WP2 (Chair: </a:t>
            </a:r>
            <a:r>
              <a:rPr lang="en-GB" sz="1600" b="1" dirty="0" smtClean="0"/>
              <a:t>Kathy Whaler)</a:t>
            </a:r>
            <a:endParaRPr lang="en-GB" sz="1600" b="1" dirty="0"/>
          </a:p>
          <a:p>
            <a:pPr marL="0" indent="0">
              <a:buNone/>
            </a:pPr>
            <a:r>
              <a:rPr lang="en-GB" sz="1600" dirty="0"/>
              <a:t>11:15 – 11:25	</a:t>
            </a:r>
            <a:r>
              <a:rPr lang="en-GB" sz="1600" b="1" dirty="0"/>
              <a:t>Introduction</a:t>
            </a:r>
            <a:r>
              <a:rPr lang="en-GB" sz="1600" dirty="0"/>
              <a:t> – Reminder of aims, scope and timeline of WP2 </a:t>
            </a:r>
            <a:r>
              <a:rPr lang="en-GB" sz="1600" dirty="0" smtClean="0"/>
              <a:t>		 	 (</a:t>
            </a:r>
            <a:r>
              <a:rPr lang="en-GB" sz="1600" dirty="0"/>
              <a:t>Kathy Whaler)</a:t>
            </a:r>
          </a:p>
          <a:p>
            <a:pPr marL="0" indent="0">
              <a:buNone/>
            </a:pPr>
            <a:r>
              <a:rPr lang="en-GB" sz="1600" dirty="0"/>
              <a:t>11:25 – 11:50	Task 2.1.1 </a:t>
            </a:r>
            <a:r>
              <a:rPr lang="en-GB" sz="1600" b="1" dirty="0"/>
              <a:t>Create new 3D conductivity data </a:t>
            </a:r>
            <a:r>
              <a:rPr lang="en-GB" sz="1600" dirty="0"/>
              <a:t>(Fiona Simpson)</a:t>
            </a:r>
          </a:p>
          <a:p>
            <a:pPr marL="0" indent="0">
              <a:buNone/>
            </a:pPr>
            <a:r>
              <a:rPr lang="en-GB" sz="1600" dirty="0"/>
              <a:t>11:50 – 12:10	Task 2.1.2 </a:t>
            </a:r>
            <a:r>
              <a:rPr lang="en-GB" sz="1600" b="1" dirty="0"/>
              <a:t>Re-evaluate/reprocess historic data </a:t>
            </a:r>
            <a:r>
              <a:rPr lang="en-GB" sz="1600" dirty="0"/>
              <a:t>(Kathy Whaler) </a:t>
            </a:r>
          </a:p>
          <a:p>
            <a:pPr marL="0" indent="0">
              <a:buNone/>
            </a:pPr>
            <a:r>
              <a:rPr lang="en-GB" sz="1600" dirty="0"/>
              <a:t>		Task 2.1.3 </a:t>
            </a:r>
            <a:r>
              <a:rPr lang="en-GB" sz="1600" b="1" dirty="0"/>
              <a:t>Exploit data from existing assets </a:t>
            </a:r>
            <a:r>
              <a:rPr lang="en-GB" sz="1600" dirty="0"/>
              <a:t>(not started, brief </a:t>
            </a:r>
            <a:r>
              <a:rPr lang="en-GB" sz="1600" dirty="0" smtClean="0"/>
              <a:t>		 reminder </a:t>
            </a:r>
            <a:r>
              <a:rPr lang="en-GB" sz="1600" dirty="0"/>
              <a:t>only)</a:t>
            </a:r>
          </a:p>
          <a:p>
            <a:pPr marL="0" indent="0">
              <a:buNone/>
            </a:pPr>
            <a:r>
              <a:rPr lang="en-GB" sz="1600" dirty="0"/>
              <a:t>		Task 2.1.4 </a:t>
            </a:r>
            <a:r>
              <a:rPr lang="en-GB" sz="1600" b="1" dirty="0"/>
              <a:t>Estimate uncertainties </a:t>
            </a:r>
            <a:r>
              <a:rPr lang="en-GB" sz="1600" dirty="0"/>
              <a:t>(not started, brief reminder only)</a:t>
            </a:r>
          </a:p>
          <a:p>
            <a:pPr marL="0" indent="0">
              <a:buNone/>
            </a:pPr>
            <a:r>
              <a:rPr lang="en-GB" sz="1600" dirty="0"/>
              <a:t>12:10 – 12:35	Task 2.2.1 </a:t>
            </a:r>
            <a:r>
              <a:rPr lang="en-GB" sz="1600" b="1" dirty="0"/>
              <a:t>GIC measurements </a:t>
            </a:r>
            <a:r>
              <a:rPr lang="en-GB" sz="1600" dirty="0"/>
              <a:t>(Juliane Huebert/Ciaran Beggan) </a:t>
            </a:r>
          </a:p>
          <a:p>
            <a:pPr marL="0" indent="0">
              <a:buNone/>
            </a:pPr>
            <a:r>
              <a:rPr lang="en-GB" sz="1600" dirty="0"/>
              <a:t>		Task 2.2.2 </a:t>
            </a:r>
            <a:r>
              <a:rPr lang="en-GB" sz="1600" b="1" dirty="0"/>
              <a:t>Electric and magnetic field measurement </a:t>
            </a:r>
            <a:r>
              <a:rPr lang="en-GB" sz="1600" dirty="0"/>
              <a:t>(not started, </a:t>
            </a:r>
            <a:r>
              <a:rPr lang="en-GB" sz="1600" dirty="0" smtClean="0"/>
              <a:t>		 brief reminder </a:t>
            </a:r>
            <a:r>
              <a:rPr lang="en-GB" sz="1600" dirty="0"/>
              <a:t>only)</a:t>
            </a:r>
          </a:p>
          <a:p>
            <a:pPr marL="0" indent="0">
              <a:buNone/>
            </a:pPr>
            <a:endParaRPr lang="en-GB" sz="800" b="1" dirty="0"/>
          </a:p>
          <a:p>
            <a:pPr marL="0" indent="0">
              <a:buNone/>
            </a:pPr>
            <a:r>
              <a:rPr lang="en-GB" sz="1600" b="1" dirty="0"/>
              <a:t>12:35 – 12:45     </a:t>
            </a:r>
            <a:r>
              <a:rPr lang="en-GB" sz="1600" b="1" dirty="0" smtClean="0"/>
              <a:t>	Short </a:t>
            </a:r>
            <a:r>
              <a:rPr lang="en-GB" sz="1600" b="1" dirty="0"/>
              <a:t>break leading to working lunch during Session 5</a:t>
            </a:r>
          </a:p>
          <a:p>
            <a:pPr marL="0" indent="0">
              <a:buNone/>
            </a:pPr>
            <a:endParaRPr lang="en-GB" sz="800" b="1" dirty="0"/>
          </a:p>
          <a:p>
            <a:pPr marL="0" indent="0">
              <a:buNone/>
            </a:pPr>
            <a:r>
              <a:rPr lang="en-GB" sz="1600" b="1" dirty="0"/>
              <a:t>12:45 – 14:00     </a:t>
            </a:r>
            <a:r>
              <a:rPr lang="en-GB" sz="1600" b="1" dirty="0" smtClean="0"/>
              <a:t>	Session </a:t>
            </a:r>
            <a:r>
              <a:rPr lang="en-GB" sz="1600" b="1" dirty="0"/>
              <a:t>5: Review and Discussion </a:t>
            </a:r>
            <a:r>
              <a:rPr lang="en-GB" sz="1600" dirty="0"/>
              <a:t>(Alan with support from Mervyn, </a:t>
            </a:r>
            <a:r>
              <a:rPr lang="en-GB" sz="1600" dirty="0" smtClean="0"/>
              <a:t>		 Kathy</a:t>
            </a:r>
            <a:r>
              <a:rPr lang="en-GB" sz="1600" dirty="0"/>
              <a:t>, Jim and Ciaran)</a:t>
            </a:r>
          </a:p>
          <a:p>
            <a:pPr marL="0" indent="0">
              <a:buNone/>
            </a:pPr>
            <a:r>
              <a:rPr lang="en-GB" sz="800" dirty="0" smtClean="0"/>
              <a:t>		</a:t>
            </a:r>
            <a:endParaRPr lang="en-GB" sz="800" b="1" dirty="0"/>
          </a:p>
          <a:p>
            <a:pPr marL="0" indent="0">
              <a:buNone/>
            </a:pPr>
            <a:r>
              <a:rPr lang="en-GB" sz="1600" b="1" dirty="0"/>
              <a:t>14:00		End of </a:t>
            </a:r>
            <a:r>
              <a:rPr lang="en-GB" sz="1600" b="1" dirty="0" smtClean="0"/>
              <a:t>workshop</a:t>
            </a:r>
            <a:endParaRPr lang="en-GB" sz="1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125760"/>
            <a:ext cx="643669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Space Weather Impact on Ground-Based Systems</a:t>
            </a:r>
            <a:endParaRPr kumimoji="0" lang="en-GB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88640"/>
            <a:ext cx="1916235" cy="9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759" y="1628800"/>
            <a:ext cx="8359737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Session 5: Review and Discussion 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lvl="1"/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Reflections: lessons learned from yesterday and today?</a:t>
            </a:r>
          </a:p>
          <a:p>
            <a:pPr lvl="1"/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Your general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plans for the future?</a:t>
            </a:r>
          </a:p>
          <a:p>
            <a:pPr lvl="1"/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How does SWIGS relate to the ‘bigger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picture’, e.g. how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endParaRPr lang="en-GB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  space weather ‘landscape’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evolving since we started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SWIGS?</a:t>
            </a:r>
          </a:p>
          <a:p>
            <a:pPr lvl="1"/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 for cross-task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&amp; cross-WP research (actual, possible, planned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lvl="1"/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Your expected ‘impacts’ resulting from SWIGS (actual, future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lvl="1"/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Other?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</a:p>
          <a:p>
            <a:pPr lvl="1"/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Your data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sharing and upcoming data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and collaboration needs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and meetings/presentations/papers repository?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Your DMP?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related projects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and programs that we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can align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with?</a:t>
            </a:r>
          </a:p>
          <a:p>
            <a:pPr lvl="1"/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External meetings schedule?</a:t>
            </a:r>
          </a:p>
          <a:p>
            <a:pPr lvl="1"/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Other?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125760"/>
            <a:ext cx="643669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Space Weather Impact on Ground-Based Systems</a:t>
            </a:r>
            <a:endParaRPr kumimoji="0" lang="en-GB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88640"/>
            <a:ext cx="1916235" cy="9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9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5671542" cy="936104"/>
          </a:xfrm>
        </p:spPr>
        <p:txBody>
          <a:bodyPr>
            <a:normAutofit fontScale="90000"/>
          </a:bodyPr>
          <a:lstStyle/>
          <a:p>
            <a:r>
              <a:rPr lang="en-GB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Meetings, Conferences, Workshops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5300713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Happened</a:t>
            </a:r>
          </a:p>
          <a:p>
            <a:pPr lvl="1"/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Lerwick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Magnetic Observatory ‘Open Weekend’ – July 2017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Space Weather Week – Nov 2017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Royal Astronomical Society Specialist Meeting– Mar 2018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Geophysical Union – Apr 2018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IAGA Observatories Workshop – June 2018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IAGA Electromagnetic Induction Workshop – Aug 2018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Upcoming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Space Weather Week – Nov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Geophysical Union – Dec 2018 (TBC)</a:t>
            </a:r>
          </a:p>
          <a:p>
            <a:pPr lvl="1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Possible/Probable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Geophysical Union – Apr 2019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Union of Geodesy and Geophysics – Jul 2019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SWIGS-themed sessions at ?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88640"/>
            <a:ext cx="1916235" cy="9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73795"/>
      </p:ext>
    </p:extLst>
  </p:cSld>
  <p:clrMapOvr>
    <a:masterClrMapping/>
  </p:clrMapOvr>
</p:sld>
</file>

<file path=ppt/theme/theme1.xml><?xml version="1.0" encoding="utf-8"?>
<a:theme xmlns:a="http://schemas.openxmlformats.org/drawingml/2006/main" name="NEW BGS template 2014">
  <a:themeElements>
    <a:clrScheme name="New BGS template_2009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0099"/>
      </a:hlink>
      <a:folHlink>
        <a:srgbClr val="990099"/>
      </a:folHlink>
    </a:clrScheme>
    <a:fontScheme name="New BGS template_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 BGS templat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GS template_200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26987</TotalTime>
  <Words>429</Words>
  <Application>Microsoft Office PowerPoint</Application>
  <PresentationFormat>On-screen Show (4:3)</PresentationFormat>
  <Paragraphs>130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NEW BGS template 2014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Meetings, Conferences, Workshops</vt:lpstr>
      <vt:lpstr>Institute PI Meeting</vt:lpstr>
    </vt:vector>
  </TitlesOfParts>
  <Manager>Ian Jackson</Manager>
  <Company>BGS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dbk</dc:creator>
  <cp:lastModifiedBy>Huebert, Juliane</cp:lastModifiedBy>
  <cp:revision>452</cp:revision>
  <cp:lastPrinted>2000-04-13T10:01:09Z</cp:lastPrinted>
  <dcterms:created xsi:type="dcterms:W3CDTF">2009-03-02T10:01:17Z</dcterms:created>
  <dcterms:modified xsi:type="dcterms:W3CDTF">2019-06-17T13:56:16Z</dcterms:modified>
</cp:coreProperties>
</file>