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80" r:id="rId4"/>
    <p:sldId id="271" r:id="rId5"/>
    <p:sldId id="281" r:id="rId6"/>
    <p:sldId id="272" r:id="rId7"/>
    <p:sldId id="282" r:id="rId8"/>
    <p:sldId id="279" r:id="rId9"/>
    <p:sldId id="273" r:id="rId10"/>
    <p:sldId id="274" r:id="rId11"/>
    <p:sldId id="260" r:id="rId12"/>
    <p:sldId id="262" r:id="rId13"/>
    <p:sldId id="278" r:id="rId14"/>
    <p:sldId id="259" r:id="rId15"/>
    <p:sldId id="266" r:id="rId16"/>
    <p:sldId id="276" r:id="rId17"/>
    <p:sldId id="258" r:id="rId18"/>
    <p:sldId id="290" r:id="rId19"/>
    <p:sldId id="267" r:id="rId20"/>
    <p:sldId id="285" r:id="rId21"/>
    <p:sldId id="288" r:id="rId22"/>
    <p:sldId id="289" r:id="rId23"/>
    <p:sldId id="283" r:id="rId24"/>
    <p:sldId id="263" r:id="rId25"/>
    <p:sldId id="264" r:id="rId26"/>
    <p:sldId id="261" r:id="rId27"/>
    <p:sldId id="27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2F72"/>
    <a:srgbClr val="FF5050"/>
    <a:srgbClr val="FFCC66"/>
    <a:srgbClr val="CCFFCC"/>
    <a:srgbClr val="CCCCFF"/>
    <a:srgbClr val="D794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>
        <p:guide orient="horz" pos="218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4E119-3980-48C0-8AB1-6C677B3FFFFC}" type="datetimeFigureOut">
              <a:rPr lang="en-GB" smtClean="0"/>
              <a:t>02/09/2019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17BFA-E252-44BE-9EA3-C50611B54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416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4E119-3980-48C0-8AB1-6C677B3FFFFC}" type="datetimeFigureOut">
              <a:rPr lang="en-GB" smtClean="0"/>
              <a:t>02/09/2019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17BFA-E252-44BE-9EA3-C50611B54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798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4E119-3980-48C0-8AB1-6C677B3FFFFC}" type="datetimeFigureOut">
              <a:rPr lang="en-GB" smtClean="0"/>
              <a:t>02/09/2019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17BFA-E252-44BE-9EA3-C50611B54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763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4E119-3980-48C0-8AB1-6C677B3FFFFC}" type="datetimeFigureOut">
              <a:rPr lang="en-GB" smtClean="0"/>
              <a:t>02/09/2019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17BFA-E252-44BE-9EA3-C50611B54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223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4E119-3980-48C0-8AB1-6C677B3FFFFC}" type="datetimeFigureOut">
              <a:rPr lang="en-GB" smtClean="0"/>
              <a:t>02/09/2019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17BFA-E252-44BE-9EA3-C50611B54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990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4E119-3980-48C0-8AB1-6C677B3FFFFC}" type="datetimeFigureOut">
              <a:rPr lang="en-GB" smtClean="0"/>
              <a:t>02/09/2019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17BFA-E252-44BE-9EA3-C50611B54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23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4E119-3980-48C0-8AB1-6C677B3FFFFC}" type="datetimeFigureOut">
              <a:rPr lang="en-GB" smtClean="0"/>
              <a:t>02/09/2019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17BFA-E252-44BE-9EA3-C50611B54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720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4E119-3980-48C0-8AB1-6C677B3FFFFC}" type="datetimeFigureOut">
              <a:rPr lang="en-GB" smtClean="0"/>
              <a:t>02/09/2019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17BFA-E252-44BE-9EA3-C50611B54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497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4E119-3980-48C0-8AB1-6C677B3FFFFC}" type="datetimeFigureOut">
              <a:rPr lang="en-GB" smtClean="0"/>
              <a:t>02/09/2019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17BFA-E252-44BE-9EA3-C50611B54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00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4E119-3980-48C0-8AB1-6C677B3FFFFC}" type="datetimeFigureOut">
              <a:rPr lang="en-GB" smtClean="0"/>
              <a:t>02/09/2019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17BFA-E252-44BE-9EA3-C50611B54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175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4E119-3980-48C0-8AB1-6C677B3FFFFC}" type="datetimeFigureOut">
              <a:rPr lang="en-GB" smtClean="0"/>
              <a:t>02/09/2019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17BFA-E252-44BE-9EA3-C50611B54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856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4E119-3980-48C0-8AB1-6C677B3FFFFC}" type="datetimeFigureOut">
              <a:rPr lang="en-GB" smtClean="0"/>
              <a:t>02/09/2019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17BFA-E252-44BE-9EA3-C50611B54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034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15329"/>
            <a:ext cx="9144000" cy="1163637"/>
          </a:xfrm>
        </p:spPr>
        <p:txBody>
          <a:bodyPr>
            <a:normAutofit/>
          </a:bodyPr>
          <a:lstStyle/>
          <a:p>
            <a:r>
              <a:rPr lang="en-GB" sz="3600" b="1" dirty="0" smtClean="0"/>
              <a:t>The influence of </a:t>
            </a:r>
            <a:r>
              <a:rPr lang="en-GB" sz="3600" b="1" dirty="0" err="1" smtClean="0"/>
              <a:t>substorms</a:t>
            </a:r>
            <a:r>
              <a:rPr lang="en-GB" sz="3600" b="1" dirty="0" smtClean="0"/>
              <a:t> on extreme rates of change of the surface magnetic field in the UK</a:t>
            </a:r>
            <a:endParaRPr lang="en-GB" sz="3600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24245"/>
            <a:ext cx="9144000" cy="2250123"/>
          </a:xfrm>
        </p:spPr>
        <p:txBody>
          <a:bodyPr>
            <a:normAutofit/>
          </a:bodyPr>
          <a:lstStyle/>
          <a:p>
            <a:r>
              <a:rPr lang="en-GB" dirty="0" smtClean="0"/>
              <a:t>Mervyn Freeman, Robert Shore</a:t>
            </a:r>
          </a:p>
          <a:p>
            <a:r>
              <a:rPr lang="en-GB" i="1" dirty="0" smtClean="0"/>
              <a:t>British Antarctic Survey</a:t>
            </a:r>
            <a:br>
              <a:rPr lang="en-GB" i="1" dirty="0" smtClean="0"/>
            </a:br>
            <a:endParaRPr lang="en-GB" i="1" dirty="0" smtClean="0"/>
          </a:p>
          <a:p>
            <a:r>
              <a:rPr lang="en-GB" dirty="0" smtClean="0"/>
              <a:t>Colin Forsyth, Jonathan Rae, Andy Smith</a:t>
            </a:r>
          </a:p>
          <a:p>
            <a:r>
              <a:rPr lang="en-GB" i="1" dirty="0" err="1" smtClean="0"/>
              <a:t>Mullard</a:t>
            </a:r>
            <a:r>
              <a:rPr lang="en-GB" i="1" dirty="0" smtClean="0"/>
              <a:t> Space Science Lab., University College London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36004" y="5591180"/>
            <a:ext cx="5119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D7940D"/>
                </a:solidFill>
              </a:rPr>
              <a:t>[</a:t>
            </a:r>
            <a:r>
              <a:rPr lang="en-GB" sz="2400" b="1" dirty="0">
                <a:solidFill>
                  <a:srgbClr val="D7940D"/>
                </a:solidFill>
              </a:rPr>
              <a:t>Freeman et al., Space </a:t>
            </a:r>
            <a:r>
              <a:rPr lang="en-GB" sz="2400" b="1" dirty="0" smtClean="0">
                <a:solidFill>
                  <a:srgbClr val="D7940D"/>
                </a:solidFill>
              </a:rPr>
              <a:t>Weather, </a:t>
            </a:r>
            <a:r>
              <a:rPr lang="en-GB" sz="2400" b="1" dirty="0">
                <a:solidFill>
                  <a:srgbClr val="D7940D"/>
                </a:solidFill>
              </a:rPr>
              <a:t>2019]</a:t>
            </a:r>
            <a:endParaRPr lang="en-GB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0" y="1960608"/>
            <a:ext cx="9144000" cy="7159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rgbClr val="0070C0"/>
                </a:solidFill>
              </a:rPr>
              <a:t>a</a:t>
            </a:r>
            <a:r>
              <a:rPr lang="en-GB" sz="3600" b="1" dirty="0" smtClean="0">
                <a:solidFill>
                  <a:srgbClr val="0070C0"/>
                </a:solidFill>
              </a:rPr>
              <a:t>nd other latitudes</a:t>
            </a:r>
            <a:endParaRPr lang="en-GB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93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SOPHIE 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158487" cy="4351338"/>
          </a:xfrm>
        </p:spPr>
        <p:txBody>
          <a:bodyPr>
            <a:normAutofit/>
          </a:bodyPr>
          <a:lstStyle/>
          <a:p>
            <a:r>
              <a:rPr lang="en-GB" dirty="0"/>
              <a:t>1996-2014 (solar cycles 23 &amp; 24)</a:t>
            </a:r>
          </a:p>
          <a:p>
            <a:pPr marL="0" indent="0">
              <a:buNone/>
            </a:pPr>
            <a:endParaRPr lang="en-GB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142816"/>
              </p:ext>
            </p:extLst>
          </p:nvPr>
        </p:nvGraphicFramePr>
        <p:xfrm>
          <a:off x="838199" y="2538413"/>
          <a:ext cx="10573162" cy="2670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4387">
                  <a:extLst>
                    <a:ext uri="{9D8B030D-6E8A-4147-A177-3AD203B41FA5}">
                      <a16:colId xmlns:a16="http://schemas.microsoft.com/office/drawing/2014/main" val="262265059"/>
                    </a:ext>
                  </a:extLst>
                </a:gridCol>
                <a:gridCol w="3524387">
                  <a:extLst>
                    <a:ext uri="{9D8B030D-6E8A-4147-A177-3AD203B41FA5}">
                      <a16:colId xmlns:a16="http://schemas.microsoft.com/office/drawing/2014/main" val="2086534438"/>
                    </a:ext>
                  </a:extLst>
                </a:gridCol>
                <a:gridCol w="1762194">
                  <a:extLst>
                    <a:ext uri="{9D8B030D-6E8A-4147-A177-3AD203B41FA5}">
                      <a16:colId xmlns:a16="http://schemas.microsoft.com/office/drawing/2014/main" val="795517770"/>
                    </a:ext>
                  </a:extLst>
                </a:gridCol>
                <a:gridCol w="1762194">
                  <a:extLst>
                    <a:ext uri="{9D8B030D-6E8A-4147-A177-3AD203B41FA5}">
                      <a16:colId xmlns:a16="http://schemas.microsoft.com/office/drawing/2014/main" val="4064317752"/>
                    </a:ext>
                  </a:extLst>
                </a:gridCol>
              </a:tblGrid>
              <a:tr h="48240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Type</a:t>
                      </a:r>
                      <a:endParaRPr lang="en-GB" sz="2400" dirty="0"/>
                    </a:p>
                  </a:txBody>
                  <a:tcPr marL="118943" marR="118943" marT="59479" marB="59479"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Number of intervals</a:t>
                      </a:r>
                      <a:endParaRPr lang="en-GB" sz="2400" dirty="0"/>
                    </a:p>
                  </a:txBody>
                  <a:tcPr marL="118943" marR="118943" marT="59479" marB="59479"/>
                </a:tc>
                <a:tc gridSpan="2">
                  <a:txBody>
                    <a:bodyPr/>
                    <a:lstStyle/>
                    <a:p>
                      <a:r>
                        <a:rPr lang="en-GB" sz="2400" dirty="0" smtClean="0"/>
                        <a:t>Percentage of all time</a:t>
                      </a:r>
                      <a:endParaRPr lang="en-GB" sz="2400" dirty="0"/>
                    </a:p>
                  </a:txBody>
                  <a:tcPr marL="118943" marR="118943" marT="59479" marB="59479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7304475"/>
                  </a:ext>
                </a:extLst>
              </a:tr>
              <a:tr h="482400">
                <a:tc>
                  <a:txBody>
                    <a:bodyPr/>
                    <a:lstStyle/>
                    <a:p>
                      <a:r>
                        <a:rPr lang="en-GB" sz="2400" b="1" dirty="0" err="1" smtClean="0"/>
                        <a:t>Substorm</a:t>
                      </a:r>
                      <a:r>
                        <a:rPr lang="en-GB" sz="2400" b="1" dirty="0" smtClean="0"/>
                        <a:t> expansion</a:t>
                      </a:r>
                      <a:endParaRPr lang="en-GB" sz="2400" b="1" dirty="0"/>
                    </a:p>
                  </a:txBody>
                  <a:tcPr marL="118943" marR="118943" marT="59479" marB="59479"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23,846</a:t>
                      </a:r>
                      <a:endParaRPr lang="en-GB" sz="2400" b="1" dirty="0"/>
                    </a:p>
                  </a:txBody>
                  <a:tcPr marL="118943" marR="118943" marT="59479" marB="59479"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4.1%</a:t>
                      </a:r>
                      <a:endParaRPr lang="en-GB" sz="2400" b="1" dirty="0"/>
                    </a:p>
                  </a:txBody>
                  <a:tcPr marL="118943" marR="118943" marT="59479" marB="59479"/>
                </a:tc>
                <a:tc rowSpan="2">
                  <a:txBody>
                    <a:bodyPr/>
                    <a:lstStyle/>
                    <a:p>
                      <a:r>
                        <a:rPr lang="en-GB" sz="2400" b="1" dirty="0" smtClean="0"/>
                        <a:t>}</a:t>
                      </a:r>
                    </a:p>
                    <a:p>
                      <a:r>
                        <a:rPr lang="en-GB" sz="2400" b="1" dirty="0" smtClean="0"/>
                        <a:t>}     13.4%</a:t>
                      </a:r>
                    </a:p>
                    <a:p>
                      <a:r>
                        <a:rPr lang="en-GB" sz="2400" b="1" dirty="0" smtClean="0"/>
                        <a:t>}</a:t>
                      </a:r>
                      <a:endParaRPr lang="en-GB" sz="2400" b="1" dirty="0"/>
                    </a:p>
                  </a:txBody>
                  <a:tcPr marL="118943" marR="118943" marT="59479" marB="59479"/>
                </a:tc>
                <a:extLst>
                  <a:ext uri="{0D108BD9-81ED-4DB2-BD59-A6C34878D82A}">
                    <a16:rowId xmlns:a16="http://schemas.microsoft.com/office/drawing/2014/main" val="4200652888"/>
                  </a:ext>
                </a:extLst>
              </a:tr>
              <a:tr h="482400">
                <a:tc>
                  <a:txBody>
                    <a:bodyPr/>
                    <a:lstStyle/>
                    <a:p>
                      <a:r>
                        <a:rPr lang="en-GB" sz="2400" b="1" dirty="0" err="1" smtClean="0"/>
                        <a:t>Substorm</a:t>
                      </a:r>
                      <a:r>
                        <a:rPr lang="en-GB" sz="2400" b="1" dirty="0" smtClean="0"/>
                        <a:t> recovery</a:t>
                      </a:r>
                      <a:endParaRPr lang="en-GB" sz="2400" b="1" dirty="0"/>
                    </a:p>
                  </a:txBody>
                  <a:tcPr marL="118943" marR="118943" marT="59479" marB="59479"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24,075</a:t>
                      </a:r>
                      <a:endParaRPr lang="en-GB" sz="2400" b="1" dirty="0"/>
                    </a:p>
                  </a:txBody>
                  <a:tcPr marL="118943" marR="118943" marT="59479" marB="59479"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9.3%</a:t>
                      </a:r>
                      <a:endParaRPr lang="en-GB" sz="2400" b="1" dirty="0"/>
                    </a:p>
                  </a:txBody>
                  <a:tcPr marL="118943" marR="118943" marT="59479" marB="59479"/>
                </a:tc>
                <a:tc vMerge="1">
                  <a:txBody>
                    <a:bodyPr/>
                    <a:lstStyle/>
                    <a:p>
                      <a:endParaRPr lang="en-GB" sz="1800" b="1" dirty="0"/>
                    </a:p>
                  </a:txBody>
                  <a:tcPr marL="118943" marR="118943" marT="59479" marB="59479"/>
                </a:tc>
                <a:extLst>
                  <a:ext uri="{0D108BD9-81ED-4DB2-BD59-A6C34878D82A}">
                    <a16:rowId xmlns:a16="http://schemas.microsoft.com/office/drawing/2014/main" val="3746160375"/>
                  </a:ext>
                </a:extLst>
              </a:tr>
              <a:tr h="482400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Enhanced convection</a:t>
                      </a:r>
                      <a:endParaRPr lang="en-GB" sz="2400" b="1" dirty="0"/>
                    </a:p>
                  </a:txBody>
                  <a:tcPr marL="118943" marR="118943" marT="59479" marB="59479"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6,208</a:t>
                      </a:r>
                      <a:endParaRPr lang="en-GB" sz="2400" b="1" dirty="0"/>
                    </a:p>
                  </a:txBody>
                  <a:tcPr marL="118943" marR="118943" marT="59479" marB="59479"/>
                </a:tc>
                <a:tc gridSpan="2">
                  <a:txBody>
                    <a:bodyPr/>
                    <a:lstStyle/>
                    <a:p>
                      <a:r>
                        <a:rPr lang="en-GB" sz="2400" b="1" dirty="0" smtClean="0"/>
                        <a:t>1.7%</a:t>
                      </a:r>
                      <a:endParaRPr lang="en-GB" sz="2400" b="1" dirty="0"/>
                    </a:p>
                  </a:txBody>
                  <a:tcPr marL="118943" marR="118943" marT="59479" marB="59479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575536"/>
                  </a:ext>
                </a:extLst>
              </a:tr>
              <a:tr h="482400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Other times</a:t>
                      </a:r>
                      <a:endParaRPr lang="en-GB" sz="2400" b="1" dirty="0"/>
                    </a:p>
                  </a:txBody>
                  <a:tcPr marL="118943" marR="118943" marT="59479" marB="59479"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24,312</a:t>
                      </a:r>
                      <a:endParaRPr lang="en-GB" sz="2400" b="1" dirty="0"/>
                    </a:p>
                  </a:txBody>
                  <a:tcPr marL="118943" marR="118943" marT="59479" marB="59479"/>
                </a:tc>
                <a:tc gridSpan="2">
                  <a:txBody>
                    <a:bodyPr/>
                    <a:lstStyle/>
                    <a:p>
                      <a:r>
                        <a:rPr lang="en-GB" sz="2400" b="1" dirty="0" smtClean="0"/>
                        <a:t>84.8%</a:t>
                      </a:r>
                      <a:endParaRPr lang="en-GB" sz="2400" b="1" dirty="0"/>
                    </a:p>
                  </a:txBody>
                  <a:tcPr marL="118943" marR="118943" marT="59479" marB="59479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1967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964" y="5379022"/>
            <a:ext cx="3790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2"/>
                </a:solidFill>
              </a:rPr>
              <a:t>[Forsyth et al., J. </a:t>
            </a:r>
            <a:r>
              <a:rPr lang="en-GB" b="1" dirty="0" err="1">
                <a:solidFill>
                  <a:schemeClr val="accent2"/>
                </a:solidFill>
              </a:rPr>
              <a:t>Geophys</a:t>
            </a:r>
            <a:r>
              <a:rPr lang="en-GB" b="1" dirty="0">
                <a:solidFill>
                  <a:schemeClr val="accent2"/>
                </a:solidFill>
              </a:rPr>
              <a:t>. Res., 2015</a:t>
            </a:r>
            <a:r>
              <a:rPr lang="en-GB" b="1" dirty="0" smtClean="0">
                <a:solidFill>
                  <a:schemeClr val="accent2"/>
                </a:solidFill>
              </a:rPr>
              <a:t>]</a:t>
            </a:r>
            <a:endParaRPr lang="en-GB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35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5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Substorm</a:t>
            </a:r>
            <a:r>
              <a:rPr lang="en-GB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 Convection</a:t>
            </a:r>
            <a:endParaRPr lang="en-GB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38125" y="1200150"/>
                <a:ext cx="5781675" cy="5400675"/>
              </a:xfrm>
            </p:spPr>
            <p:txBody>
              <a:bodyPr>
                <a:normAutofit/>
              </a:bodyPr>
              <a:lstStyle/>
              <a:p>
                <a:r>
                  <a:rPr lang="en-GB" sz="2400" dirty="0" smtClean="0"/>
                  <a:t>Which causes damaging </a:t>
                </a:r>
                <a:r>
                  <a:rPr lang="en-GB" sz="2400" i="1" dirty="0" smtClean="0"/>
                  <a:t>R</a:t>
                </a:r>
                <a:r>
                  <a:rPr lang="en-GB" sz="2400" dirty="0" smtClean="0"/>
                  <a:t> in UK?</a:t>
                </a:r>
              </a:p>
              <a:p>
                <a:endParaRPr lang="en-GB" sz="1800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  <m:r>
                              <m:rPr>
                                <m:nor/>
                              </m:rPr>
                              <a:rPr lang="en-GB" sz="24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GB" sz="1800" b="0" dirty="0" smtClean="0"/>
                  <a:t/>
                </a:r>
                <a:br>
                  <a:rPr lang="en-GB" sz="1800" b="0" dirty="0" smtClean="0"/>
                </a:br>
                <a:r>
                  <a:rPr lang="en-GB" sz="1800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GB" sz="1800" b="0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GB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d>
                                      <m:dPr>
                                        <m:ctrlPr>
                                          <a:rPr lang="en-GB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8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GB" sz="1800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GB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  <m:r>
                                          <a:rPr lang="en-GB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  <m: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d>
                                      <m:dPr>
                                        <m:ctrlPr>
                                          <a:rPr lang="en-GB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8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GB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  <m:d>
                                      <m:dPr>
                                        <m:ctrlPr>
                                          <a:rPr lang="en-GB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8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GB" sz="1800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GB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  <m:r>
                                          <a:rPr lang="en-GB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  <m: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  <m:d>
                                      <m:dPr>
                                        <m:ctrlPr>
                                          <a:rPr lang="en-GB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8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en-GB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GB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GB" sz="2400" dirty="0" smtClean="0"/>
              </a:p>
              <a:p>
                <a:endParaRPr lang="en-GB" sz="2400" dirty="0" smtClean="0"/>
              </a:p>
              <a:p>
                <a:r>
                  <a:rPr lang="en-GB" sz="2400" dirty="0" smtClean="0"/>
                  <a:t>Analyse </a:t>
                </a:r>
                <a:r>
                  <a:rPr lang="en-GB" sz="2400" i="1" dirty="0" smtClean="0"/>
                  <a:t>R</a:t>
                </a:r>
                <a:r>
                  <a:rPr lang="en-GB" sz="2400" dirty="0" smtClean="0"/>
                  <a:t> from 3 BGS magnetometers</a:t>
                </a:r>
              </a:p>
              <a:p>
                <a:pPr lvl="1"/>
                <a:r>
                  <a:rPr lang="en-GB" sz="2000" dirty="0" err="1" smtClean="0"/>
                  <a:t>Lerwick</a:t>
                </a:r>
                <a:r>
                  <a:rPr lang="en-GB" sz="2000" dirty="0" smtClean="0"/>
                  <a:t> (</a:t>
                </a:r>
                <a:r>
                  <a:rPr lang="en-GB" sz="2000" b="1" dirty="0" smtClean="0">
                    <a:solidFill>
                      <a:srgbClr val="B52F72"/>
                    </a:solidFill>
                  </a:rPr>
                  <a:t>LER</a:t>
                </a:r>
                <a:r>
                  <a:rPr lang="en-GB" sz="2000" dirty="0" smtClean="0"/>
                  <a:t>) = 58.0°N</a:t>
                </a:r>
              </a:p>
              <a:p>
                <a:pPr lvl="1"/>
                <a:r>
                  <a:rPr lang="en-GB" sz="2000" dirty="0" err="1" smtClean="0"/>
                  <a:t>Eskdalemuir</a:t>
                </a:r>
                <a:r>
                  <a:rPr lang="en-GB" sz="2000" dirty="0" smtClean="0"/>
                  <a:t> (</a:t>
                </a:r>
                <a:r>
                  <a:rPr lang="en-GB" sz="2000" b="1" dirty="0" smtClean="0">
                    <a:solidFill>
                      <a:srgbClr val="B52F72"/>
                    </a:solidFill>
                  </a:rPr>
                  <a:t>ESK</a:t>
                </a:r>
                <a:r>
                  <a:rPr lang="en-GB" sz="2000" dirty="0" smtClean="0"/>
                  <a:t>) = 52.6°N</a:t>
                </a:r>
              </a:p>
              <a:p>
                <a:pPr lvl="1">
                  <a:spcAft>
                    <a:spcPts val="1200"/>
                  </a:spcAft>
                </a:pPr>
                <a:r>
                  <a:rPr lang="en-GB" sz="2000" dirty="0" smtClean="0"/>
                  <a:t>Hartland (</a:t>
                </a:r>
                <a:r>
                  <a:rPr lang="en-GB" sz="2000" b="1" dirty="0" smtClean="0">
                    <a:solidFill>
                      <a:srgbClr val="B52F72"/>
                    </a:solidFill>
                  </a:rPr>
                  <a:t>HAD</a:t>
                </a:r>
                <a:r>
                  <a:rPr lang="en-GB" sz="2000" dirty="0" smtClean="0"/>
                  <a:t>) = 47.5°N</a:t>
                </a:r>
              </a:p>
              <a:p>
                <a:pPr lvl="1">
                  <a:spcAft>
                    <a:spcPts val="1200"/>
                  </a:spcAft>
                </a:pPr>
                <a:r>
                  <a:rPr lang="en-GB" sz="2000" dirty="0" smtClean="0"/>
                  <a:t>1996-2014 (solar cycles 23 &amp; 24)</a:t>
                </a:r>
              </a:p>
              <a:p>
                <a:pPr lvl="1"/>
                <a:r>
                  <a:rPr lang="en-GB" sz="2000" dirty="0" smtClean="0"/>
                  <a:t>(only 81, 11, and 4 samples missing out of possible 9,993,599!)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38125" y="1200150"/>
                <a:ext cx="5781675" cy="5400675"/>
              </a:xfrm>
              <a:blipFill>
                <a:blip r:embed="rId2"/>
                <a:stretch>
                  <a:fillRect l="-1370" t="-15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268" y="-548654"/>
            <a:ext cx="5760732" cy="740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30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87" y="370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PDFs</a:t>
            </a:r>
            <a:endParaRPr lang="en-GB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087" y="1130060"/>
            <a:ext cx="5181600" cy="5400135"/>
          </a:xfrm>
        </p:spPr>
        <p:txBody>
          <a:bodyPr/>
          <a:lstStyle/>
          <a:p>
            <a:r>
              <a:rPr lang="en-GB" b="1" dirty="0" smtClean="0">
                <a:solidFill>
                  <a:srgbClr val="FF5050"/>
                </a:solidFill>
              </a:rPr>
              <a:t>Damaging</a:t>
            </a:r>
            <a:r>
              <a:rPr lang="en-GB" dirty="0" smtClean="0"/>
              <a:t> </a:t>
            </a:r>
            <a:r>
              <a:rPr lang="en-GB" i="1" dirty="0" smtClean="0"/>
              <a:t>R</a:t>
            </a:r>
            <a:r>
              <a:rPr lang="en-GB" dirty="0" smtClean="0"/>
              <a:t>: &gt;600 </a:t>
            </a:r>
            <a:r>
              <a:rPr lang="en-GB" dirty="0" err="1" smtClean="0"/>
              <a:t>nT</a:t>
            </a:r>
            <a:r>
              <a:rPr lang="en-GB" dirty="0" smtClean="0"/>
              <a:t>/min</a:t>
            </a:r>
          </a:p>
          <a:p>
            <a:pPr marL="457200" lvl="1" indent="0">
              <a:buNone/>
            </a:pPr>
            <a:r>
              <a:rPr lang="en-GB" dirty="0" smtClean="0"/>
              <a:t>~ 40 A GIC </a:t>
            </a:r>
            <a:r>
              <a:rPr lang="en-GB" b="1" dirty="0" smtClean="0">
                <a:solidFill>
                  <a:schemeClr val="accent2"/>
                </a:solidFill>
              </a:rPr>
              <a:t>[Thomson et al. 2005]</a:t>
            </a:r>
          </a:p>
          <a:p>
            <a:pPr lvl="1">
              <a:spcAft>
                <a:spcPts val="1200"/>
              </a:spcAft>
            </a:pPr>
            <a:r>
              <a:rPr lang="en-GB" dirty="0" smtClean="0"/>
              <a:t>Only </a:t>
            </a:r>
            <a:r>
              <a:rPr lang="en-GB" dirty="0" smtClean="0">
                <a:solidFill>
                  <a:srgbClr val="FF0000"/>
                </a:solidFill>
              </a:rPr>
              <a:t>4, 2, 0 samples </a:t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/>
              <a:t>at LER, ESK, HAD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3975" y="194437"/>
            <a:ext cx="6915150" cy="654215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700824" y="2009773"/>
            <a:ext cx="2715151" cy="3933826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9469369" y="3105149"/>
            <a:ext cx="1952216" cy="2835646"/>
          </a:xfrm>
          <a:prstGeom prst="rect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1169144" y="5257800"/>
            <a:ext cx="246831" cy="67738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148087" y="2896425"/>
            <a:ext cx="5181600" cy="1389826"/>
          </a:xfrm>
        </p:spPr>
        <p:txBody>
          <a:bodyPr/>
          <a:lstStyle/>
          <a:p>
            <a:r>
              <a:rPr lang="en-GB" b="1" dirty="0" smtClean="0">
                <a:solidFill>
                  <a:srgbClr val="FFCC66"/>
                </a:solidFill>
              </a:rPr>
              <a:t>Extreme</a:t>
            </a:r>
            <a:r>
              <a:rPr lang="en-GB" dirty="0" smtClean="0"/>
              <a:t> </a:t>
            </a:r>
            <a:r>
              <a:rPr lang="en-GB" i="1" dirty="0"/>
              <a:t>R</a:t>
            </a:r>
            <a:r>
              <a:rPr lang="en-GB" dirty="0"/>
              <a:t>: </a:t>
            </a:r>
            <a:r>
              <a:rPr lang="en-GB" dirty="0" smtClean="0"/>
              <a:t>&gt;99.97</a:t>
            </a:r>
            <a:r>
              <a:rPr lang="en-GB" baseline="30000" dirty="0" smtClean="0"/>
              <a:t>th</a:t>
            </a:r>
            <a:r>
              <a:rPr lang="en-GB" dirty="0" smtClean="0"/>
              <a:t> percentile</a:t>
            </a:r>
          </a:p>
          <a:p>
            <a:pPr lvl="1"/>
            <a:r>
              <a:rPr lang="en-GB" dirty="0" smtClean="0"/>
              <a:t>20-70 </a:t>
            </a:r>
            <a:r>
              <a:rPr lang="en-GB" dirty="0" err="1" smtClean="0"/>
              <a:t>nT</a:t>
            </a:r>
            <a:r>
              <a:rPr lang="en-GB" dirty="0" smtClean="0"/>
              <a:t>/min</a:t>
            </a:r>
          </a:p>
          <a:p>
            <a:pPr lvl="1">
              <a:spcAft>
                <a:spcPts val="1200"/>
              </a:spcAft>
            </a:pPr>
            <a:r>
              <a:rPr lang="en-GB" dirty="0" smtClean="0"/>
              <a:t>3,000 samples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48087" y="4389842"/>
            <a:ext cx="5181600" cy="2036762"/>
          </a:xfrm>
        </p:spPr>
        <p:txBody>
          <a:bodyPr/>
          <a:lstStyle/>
          <a:p>
            <a:r>
              <a:rPr lang="en-GB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Large</a:t>
            </a:r>
            <a:r>
              <a:rPr lang="en-GB" dirty="0" smtClean="0"/>
              <a:t> </a:t>
            </a:r>
            <a:r>
              <a:rPr lang="en-GB" i="1" dirty="0"/>
              <a:t>R</a:t>
            </a:r>
            <a:r>
              <a:rPr lang="en-GB" dirty="0"/>
              <a:t>: </a:t>
            </a:r>
            <a:r>
              <a:rPr lang="en-GB" dirty="0" smtClean="0"/>
              <a:t>&gt;99</a:t>
            </a:r>
            <a:r>
              <a:rPr lang="en-GB" baseline="30000" dirty="0" smtClean="0"/>
              <a:t>th</a:t>
            </a:r>
            <a:r>
              <a:rPr lang="en-GB" dirty="0" smtClean="0"/>
              <a:t> percentile</a:t>
            </a:r>
          </a:p>
          <a:p>
            <a:pPr lvl="1"/>
            <a:r>
              <a:rPr lang="en-GB" dirty="0" smtClean="0"/>
              <a:t>4-9 </a:t>
            </a:r>
            <a:r>
              <a:rPr lang="en-GB" dirty="0" err="1" smtClean="0"/>
              <a:t>nT</a:t>
            </a:r>
            <a:r>
              <a:rPr lang="en-GB" dirty="0" smtClean="0"/>
              <a:t>/min</a:t>
            </a:r>
          </a:p>
          <a:p>
            <a:pPr lvl="1">
              <a:spcAft>
                <a:spcPts val="1200"/>
              </a:spcAft>
            </a:pPr>
            <a:r>
              <a:rPr lang="en-GB" dirty="0" smtClean="0"/>
              <a:t>100,000 samples</a:t>
            </a:r>
          </a:p>
          <a:p>
            <a:r>
              <a:rPr lang="en-GB" dirty="0" smtClean="0"/>
              <a:t>Looking for trends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423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animBg="1"/>
      <p:bldP spid="12" grpId="0" animBg="1"/>
      <p:bldP spid="13" grpId="0" animBg="1"/>
      <p:bldP spid="8" grpId="0" build="p"/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0"/>
            <a:ext cx="10515600" cy="1325563"/>
          </a:xfrm>
        </p:spPr>
        <p:txBody>
          <a:bodyPr/>
          <a:lstStyle/>
          <a:p>
            <a:r>
              <a:rPr lang="en-GB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1</a:t>
            </a:r>
            <a:endParaRPr lang="en-GB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238750" y="215583"/>
            <a:ext cx="7041412" cy="6499860"/>
            <a:chOff x="5150588" y="215583"/>
            <a:chExt cx="7041412" cy="6499860"/>
          </a:xfrm>
        </p:grpSpPr>
        <p:sp>
          <p:nvSpPr>
            <p:cNvPr id="5" name="Rectangle 4"/>
            <p:cNvSpPr/>
            <p:nvPr/>
          </p:nvSpPr>
          <p:spPr>
            <a:xfrm>
              <a:off x="5150588" y="215583"/>
              <a:ext cx="7041412" cy="64998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46520" y="215583"/>
              <a:ext cx="5745480" cy="649986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50588" y="348034"/>
              <a:ext cx="1459985" cy="5519541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0458450" y="1325563"/>
              <a:ext cx="752475" cy="7032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247775"/>
            <a:ext cx="4895850" cy="5353050"/>
          </a:xfrm>
        </p:spPr>
        <p:txBody>
          <a:bodyPr>
            <a:normAutofit/>
          </a:bodyPr>
          <a:lstStyle/>
          <a:p>
            <a:pPr lvl="0"/>
            <a:r>
              <a:rPr lang="en-GB" b="1" u="sng" dirty="0">
                <a:solidFill>
                  <a:prstClr val="black"/>
                </a:solidFill>
              </a:rPr>
              <a:t>E</a:t>
            </a:r>
            <a:r>
              <a:rPr lang="en-GB" b="1" u="sng" dirty="0" smtClean="0">
                <a:solidFill>
                  <a:prstClr val="black"/>
                </a:solidFill>
              </a:rPr>
              <a:t>xtreme </a:t>
            </a:r>
            <a:r>
              <a:rPr lang="en-GB" b="1" i="1" u="sng" dirty="0">
                <a:solidFill>
                  <a:prstClr val="black"/>
                </a:solidFill>
              </a:rPr>
              <a:t>R</a:t>
            </a:r>
            <a:r>
              <a:rPr lang="en-GB" b="1" u="sng" dirty="0">
                <a:solidFill>
                  <a:prstClr val="black"/>
                </a:solidFill>
              </a:rPr>
              <a:t> </a:t>
            </a:r>
            <a:r>
              <a:rPr lang="en-GB" b="1" u="sng" dirty="0" smtClean="0">
                <a:solidFill>
                  <a:prstClr val="black"/>
                </a:solidFill>
              </a:rPr>
              <a:t>mostly occurs </a:t>
            </a:r>
            <a:br>
              <a:rPr lang="en-GB" b="1" u="sng" dirty="0" smtClean="0">
                <a:solidFill>
                  <a:prstClr val="black"/>
                </a:solidFill>
              </a:rPr>
            </a:br>
            <a:r>
              <a:rPr lang="en-GB" b="1" u="sng" dirty="0" smtClean="0">
                <a:solidFill>
                  <a:prstClr val="black"/>
                </a:solidFill>
              </a:rPr>
              <a:t>during </a:t>
            </a:r>
            <a:r>
              <a:rPr lang="en-GB" b="1" u="sng" dirty="0" err="1">
                <a:solidFill>
                  <a:prstClr val="black"/>
                </a:solidFill>
              </a:rPr>
              <a:t>substorms</a:t>
            </a:r>
            <a:endParaRPr lang="en-GB" b="1" u="sng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PDF of extreme </a:t>
            </a:r>
            <a:r>
              <a:rPr lang="en-GB" sz="2400" i="1" dirty="0" smtClean="0"/>
              <a:t>R</a:t>
            </a:r>
            <a:r>
              <a:rPr lang="en-GB" sz="2400" dirty="0" smtClean="0"/>
              <a:t> (≥ 99.97 %</a:t>
            </a:r>
            <a:r>
              <a:rPr lang="en-GB" sz="2400" dirty="0" err="1" smtClean="0"/>
              <a:t>ile</a:t>
            </a:r>
            <a:r>
              <a:rPr lang="en-GB" sz="2400" dirty="0" smtClean="0"/>
              <a:t>) at ESK</a:t>
            </a:r>
          </a:p>
          <a:p>
            <a:r>
              <a:rPr lang="en-GB" sz="2400" dirty="0" smtClean="0"/>
              <a:t>Extreme R more common </a:t>
            </a:r>
          </a:p>
          <a:p>
            <a:r>
              <a:rPr lang="en-GB" sz="2400" dirty="0" smtClean="0"/>
              <a:t>during </a:t>
            </a:r>
            <a:r>
              <a:rPr lang="en-GB" sz="2400" dirty="0" err="1" smtClean="0"/>
              <a:t>substorm</a:t>
            </a:r>
            <a:r>
              <a:rPr lang="en-GB" sz="2400" dirty="0" smtClean="0"/>
              <a:t> 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expansion </a:t>
            </a:r>
            <a:b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2400" dirty="0" smtClean="0"/>
              <a:t>and </a:t>
            </a:r>
            <a:r>
              <a:rPr lang="en-GB" sz="2400" b="1" dirty="0" smtClean="0">
                <a:solidFill>
                  <a:srgbClr val="B52F72"/>
                </a:solidFill>
              </a:rPr>
              <a:t>recovery phases</a:t>
            </a:r>
            <a:endParaRPr lang="en-GB" sz="2400" dirty="0" smtClean="0">
              <a:solidFill>
                <a:srgbClr val="B52F72"/>
              </a:solidFill>
            </a:endParaRPr>
          </a:p>
          <a:p>
            <a:r>
              <a:rPr lang="en-GB" sz="2400" dirty="0" smtClean="0"/>
              <a:t>and during </a:t>
            </a:r>
            <a:r>
              <a:rPr lang="en-GB" sz="2400" b="1" dirty="0" smtClean="0">
                <a:solidFill>
                  <a:srgbClr val="00B050"/>
                </a:solidFill>
              </a:rPr>
              <a:t>enhanced convection</a:t>
            </a:r>
          </a:p>
          <a:p>
            <a:r>
              <a:rPr lang="en-GB" sz="2400" dirty="0" smtClean="0"/>
              <a:t>than during </a:t>
            </a:r>
            <a:r>
              <a:rPr lang="en-GB" sz="2400" b="1" dirty="0" smtClean="0">
                <a:solidFill>
                  <a:schemeClr val="accent2"/>
                </a:solidFill>
              </a:rPr>
              <a:t>other times</a:t>
            </a:r>
          </a:p>
        </p:txBody>
      </p:sp>
    </p:spTree>
    <p:extLst>
      <p:ext uri="{BB962C8B-B14F-4D97-AF65-F5344CB8AC3E}">
        <p14:creationId xmlns:p14="http://schemas.microsoft.com/office/powerpoint/2010/main" val="386156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0"/>
            <a:ext cx="10515600" cy="1325563"/>
          </a:xfrm>
        </p:spPr>
        <p:txBody>
          <a:bodyPr/>
          <a:lstStyle/>
          <a:p>
            <a:r>
              <a:rPr lang="en-GB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1</a:t>
            </a:r>
            <a:endParaRPr lang="en-GB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247775"/>
            <a:ext cx="4895850" cy="5353050"/>
          </a:xfrm>
        </p:spPr>
        <p:txBody>
          <a:bodyPr>
            <a:normAutofit/>
          </a:bodyPr>
          <a:lstStyle/>
          <a:p>
            <a:pPr lvl="0"/>
            <a:r>
              <a:rPr lang="en-GB" b="1" u="sng" dirty="0">
                <a:solidFill>
                  <a:prstClr val="black"/>
                </a:solidFill>
              </a:rPr>
              <a:t>E</a:t>
            </a:r>
            <a:r>
              <a:rPr lang="en-GB" b="1" u="sng" dirty="0" smtClean="0">
                <a:solidFill>
                  <a:prstClr val="black"/>
                </a:solidFill>
              </a:rPr>
              <a:t>xtreme </a:t>
            </a:r>
            <a:r>
              <a:rPr lang="en-GB" b="1" i="1" u="sng" dirty="0">
                <a:solidFill>
                  <a:prstClr val="black"/>
                </a:solidFill>
              </a:rPr>
              <a:t>R</a:t>
            </a:r>
            <a:r>
              <a:rPr lang="en-GB" b="1" u="sng" dirty="0">
                <a:solidFill>
                  <a:prstClr val="black"/>
                </a:solidFill>
              </a:rPr>
              <a:t> </a:t>
            </a:r>
            <a:r>
              <a:rPr lang="en-GB" b="1" u="sng" dirty="0" smtClean="0">
                <a:solidFill>
                  <a:prstClr val="black"/>
                </a:solidFill>
              </a:rPr>
              <a:t>mostly occurs </a:t>
            </a:r>
            <a:br>
              <a:rPr lang="en-GB" b="1" u="sng" dirty="0" smtClean="0">
                <a:solidFill>
                  <a:prstClr val="black"/>
                </a:solidFill>
              </a:rPr>
            </a:br>
            <a:r>
              <a:rPr lang="en-GB" b="1" u="sng" dirty="0" smtClean="0">
                <a:solidFill>
                  <a:prstClr val="black"/>
                </a:solidFill>
              </a:rPr>
              <a:t>during </a:t>
            </a:r>
            <a:r>
              <a:rPr lang="en-GB" b="1" u="sng" dirty="0" err="1">
                <a:solidFill>
                  <a:prstClr val="black"/>
                </a:solidFill>
              </a:rPr>
              <a:t>substorms</a:t>
            </a:r>
            <a:endParaRPr lang="en-GB" b="1" u="sng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PDF of extreme </a:t>
            </a:r>
            <a:r>
              <a:rPr lang="en-GB" sz="2400" i="1" dirty="0" smtClean="0"/>
              <a:t>R</a:t>
            </a:r>
            <a:r>
              <a:rPr lang="en-GB" sz="2400" dirty="0" smtClean="0"/>
              <a:t> (≥ 99.97 %</a:t>
            </a:r>
            <a:r>
              <a:rPr lang="en-GB" sz="2400" dirty="0" err="1" smtClean="0"/>
              <a:t>ile</a:t>
            </a:r>
            <a:r>
              <a:rPr lang="en-GB" sz="2400" dirty="0" smtClean="0"/>
              <a:t>) at ESK</a:t>
            </a:r>
          </a:p>
          <a:p>
            <a:r>
              <a:rPr lang="en-GB" sz="2400" dirty="0" smtClean="0"/>
              <a:t>54% during </a:t>
            </a:r>
            <a:r>
              <a:rPr lang="en-GB" sz="2400" dirty="0" err="1" smtClean="0"/>
              <a:t>substorm</a:t>
            </a:r>
            <a:r>
              <a:rPr lang="en-GB" sz="2400" dirty="0" smtClean="0"/>
              <a:t> 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expansion </a:t>
            </a:r>
            <a:b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and recovery phases</a:t>
            </a:r>
            <a:r>
              <a:rPr lang="en-GB" sz="2400" dirty="0" smtClean="0"/>
              <a:t> combined</a:t>
            </a:r>
          </a:p>
          <a:p>
            <a:r>
              <a:rPr lang="en-GB" sz="2400" dirty="0" smtClean="0"/>
              <a:t>32% during </a:t>
            </a:r>
            <a:r>
              <a:rPr lang="en-GB" sz="2400" b="1" dirty="0" smtClean="0">
                <a:solidFill>
                  <a:srgbClr val="00B050"/>
                </a:solidFill>
              </a:rPr>
              <a:t>enhanced convection</a:t>
            </a:r>
          </a:p>
          <a:p>
            <a:r>
              <a:rPr lang="en-GB" sz="2400" dirty="0" smtClean="0"/>
              <a:t>14% during </a:t>
            </a:r>
            <a:r>
              <a:rPr lang="en-GB" sz="2400" b="1" dirty="0" smtClean="0">
                <a:solidFill>
                  <a:schemeClr val="accent2"/>
                </a:solidFill>
              </a:rPr>
              <a:t>other times</a:t>
            </a:r>
          </a:p>
          <a:p>
            <a:endParaRPr lang="en-GB" sz="1800" dirty="0" smtClean="0"/>
          </a:p>
          <a:p>
            <a:r>
              <a:rPr lang="en-GB" sz="1800" dirty="0" smtClean="0"/>
              <a:t>Similar at LER (</a:t>
            </a:r>
            <a:r>
              <a:rPr lang="en-GB" sz="1800" b="1" dirty="0" smtClean="0">
                <a:solidFill>
                  <a:schemeClr val="accent1">
                    <a:lumMod val="75000"/>
                  </a:schemeClr>
                </a:solidFill>
              </a:rPr>
              <a:t>56%</a:t>
            </a:r>
            <a:r>
              <a:rPr lang="en-GB" sz="1800" dirty="0" smtClean="0"/>
              <a:t>, </a:t>
            </a:r>
            <a:r>
              <a:rPr lang="en-GB" sz="1800" b="1" dirty="0" smtClean="0">
                <a:solidFill>
                  <a:srgbClr val="00B050"/>
                </a:solidFill>
              </a:rPr>
              <a:t>32%</a:t>
            </a:r>
            <a:r>
              <a:rPr lang="en-GB" sz="1800" dirty="0" smtClean="0"/>
              <a:t>, </a:t>
            </a:r>
            <a:r>
              <a:rPr lang="en-GB" sz="1800" b="1" dirty="0" smtClean="0">
                <a:solidFill>
                  <a:schemeClr val="accent2"/>
                </a:solidFill>
              </a:rPr>
              <a:t>12%</a:t>
            </a:r>
            <a:r>
              <a:rPr lang="en-GB" sz="1800" dirty="0" smtClean="0"/>
              <a:t>) </a:t>
            </a:r>
            <a:br>
              <a:rPr lang="en-GB" sz="1800" dirty="0" smtClean="0"/>
            </a:br>
            <a:r>
              <a:rPr lang="en-GB" sz="1800" dirty="0" smtClean="0"/>
              <a:t>and HAD (</a:t>
            </a:r>
            <a:r>
              <a:rPr lang="en-GB" sz="1800" b="1" dirty="0" smtClean="0">
                <a:solidFill>
                  <a:schemeClr val="accent1">
                    <a:lumMod val="75000"/>
                  </a:schemeClr>
                </a:solidFill>
              </a:rPr>
              <a:t>54%</a:t>
            </a:r>
            <a:r>
              <a:rPr lang="en-GB" sz="1800" dirty="0" smtClean="0"/>
              <a:t>, </a:t>
            </a:r>
            <a:r>
              <a:rPr lang="en-GB" sz="1800" b="1" dirty="0" smtClean="0">
                <a:solidFill>
                  <a:srgbClr val="00B050"/>
                </a:solidFill>
              </a:rPr>
              <a:t>30%</a:t>
            </a:r>
            <a:r>
              <a:rPr lang="en-GB" sz="1800" dirty="0" smtClean="0"/>
              <a:t>, </a:t>
            </a:r>
            <a:r>
              <a:rPr lang="en-GB" sz="1800" b="1" dirty="0" smtClean="0">
                <a:solidFill>
                  <a:schemeClr val="accent2"/>
                </a:solidFill>
              </a:rPr>
              <a:t>16%</a:t>
            </a:r>
            <a:r>
              <a:rPr lang="en-GB" sz="1800" dirty="0" smtClean="0"/>
              <a:t>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531315" y="236552"/>
            <a:ext cx="6660685" cy="6286475"/>
            <a:chOff x="5531315" y="236552"/>
            <a:chExt cx="6660685" cy="6286475"/>
          </a:xfrm>
        </p:grpSpPr>
        <p:sp>
          <p:nvSpPr>
            <p:cNvPr id="11" name="Rectangle 10"/>
            <p:cNvSpPr/>
            <p:nvPr/>
          </p:nvSpPr>
          <p:spPr>
            <a:xfrm>
              <a:off x="5531315" y="236552"/>
              <a:ext cx="6660685" cy="62864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66280" y="236552"/>
              <a:ext cx="5525720" cy="62864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31315" y="255602"/>
              <a:ext cx="1224619" cy="547917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858500" y="2810523"/>
              <a:ext cx="6559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n&lt;25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40603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0"/>
            <a:ext cx="10515600" cy="1325563"/>
          </a:xfrm>
        </p:spPr>
        <p:txBody>
          <a:bodyPr/>
          <a:lstStyle/>
          <a:p>
            <a:r>
              <a:rPr lang="en-GB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2</a:t>
            </a:r>
            <a:endParaRPr lang="en-GB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369514" y="307975"/>
            <a:ext cx="6822486" cy="6293951"/>
            <a:chOff x="5369514" y="307975"/>
            <a:chExt cx="6822486" cy="6293951"/>
          </a:xfrm>
        </p:grpSpPr>
        <p:sp>
          <p:nvSpPr>
            <p:cNvPr id="5" name="Rectangle 4"/>
            <p:cNvSpPr/>
            <p:nvPr/>
          </p:nvSpPr>
          <p:spPr>
            <a:xfrm>
              <a:off x="5369514" y="307975"/>
              <a:ext cx="6822486" cy="62166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96149" y="307975"/>
              <a:ext cx="5495851" cy="629395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69514" y="452809"/>
              <a:ext cx="1403831" cy="5307251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279281"/>
            <a:ext cx="5045664" cy="4351338"/>
          </a:xfrm>
        </p:spPr>
        <p:txBody>
          <a:bodyPr>
            <a:normAutofit/>
          </a:bodyPr>
          <a:lstStyle/>
          <a:p>
            <a:pPr lvl="0"/>
            <a:r>
              <a:rPr lang="en-GB" b="1" u="sng" dirty="0">
                <a:solidFill>
                  <a:prstClr val="black"/>
                </a:solidFill>
              </a:rPr>
              <a:t>E</a:t>
            </a:r>
            <a:r>
              <a:rPr lang="en-GB" b="1" u="sng" dirty="0" smtClean="0">
                <a:solidFill>
                  <a:prstClr val="black"/>
                </a:solidFill>
              </a:rPr>
              <a:t>xtreme </a:t>
            </a:r>
            <a:r>
              <a:rPr lang="en-GB" b="1" i="1" u="sng" dirty="0">
                <a:solidFill>
                  <a:prstClr val="black"/>
                </a:solidFill>
              </a:rPr>
              <a:t>R</a:t>
            </a:r>
            <a:r>
              <a:rPr lang="en-GB" b="1" u="sng" dirty="0">
                <a:solidFill>
                  <a:prstClr val="black"/>
                </a:solidFill>
              </a:rPr>
              <a:t> </a:t>
            </a:r>
            <a:r>
              <a:rPr lang="en-GB" b="1" u="sng" dirty="0" smtClean="0">
                <a:solidFill>
                  <a:prstClr val="black"/>
                </a:solidFill>
              </a:rPr>
              <a:t>more likely during enhanced convection</a:t>
            </a:r>
            <a:endParaRPr lang="en-GB" b="1" u="sng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PDF of </a:t>
            </a:r>
            <a:r>
              <a:rPr lang="en-GB" sz="2400" i="1" dirty="0" smtClean="0"/>
              <a:t>R</a:t>
            </a:r>
            <a:r>
              <a:rPr lang="en-GB" sz="2400" dirty="0" smtClean="0"/>
              <a:t> at ESK within each category</a:t>
            </a:r>
          </a:p>
          <a:p>
            <a:r>
              <a:rPr lang="en-GB" sz="2400" dirty="0" smtClean="0"/>
              <a:t>Prob. of large </a:t>
            </a:r>
            <a:r>
              <a:rPr lang="en-GB" sz="2400" i="1" dirty="0" smtClean="0"/>
              <a:t>R</a:t>
            </a:r>
            <a:r>
              <a:rPr lang="en-GB" sz="2400" dirty="0" smtClean="0"/>
              <a:t> (≥ 99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%) </a:t>
            </a:r>
            <a:br>
              <a:rPr lang="en-GB" sz="2400" dirty="0" smtClean="0"/>
            </a:br>
            <a:r>
              <a:rPr lang="en-GB" sz="2400" dirty="0" smtClean="0"/>
              <a:t>to extreme </a:t>
            </a:r>
            <a:r>
              <a:rPr lang="en-GB" sz="2400" i="1" dirty="0"/>
              <a:t>R</a:t>
            </a:r>
            <a:r>
              <a:rPr lang="en-GB" sz="2400" dirty="0"/>
              <a:t> (≥ </a:t>
            </a:r>
            <a:r>
              <a:rPr lang="en-GB" sz="2400" dirty="0" smtClean="0"/>
              <a:t>99.97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%) </a:t>
            </a:r>
            <a:br>
              <a:rPr lang="en-GB" sz="2400" dirty="0" smtClean="0"/>
            </a:br>
            <a:r>
              <a:rPr lang="en-GB" sz="2400" dirty="0" smtClean="0"/>
              <a:t>highest within </a:t>
            </a:r>
            <a:r>
              <a:rPr lang="en-GB" sz="2400" b="1" dirty="0" smtClean="0">
                <a:solidFill>
                  <a:srgbClr val="00B050"/>
                </a:solidFill>
              </a:rPr>
              <a:t>enhanced convection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356043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0"/>
            <a:ext cx="10515600" cy="1325563"/>
          </a:xfrm>
        </p:spPr>
        <p:txBody>
          <a:bodyPr/>
          <a:lstStyle/>
          <a:p>
            <a:r>
              <a:rPr lang="en-GB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2</a:t>
            </a:r>
            <a:endParaRPr lang="en-GB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104725" y="301290"/>
            <a:ext cx="7087275" cy="6278211"/>
            <a:chOff x="5104725" y="301290"/>
            <a:chExt cx="7087275" cy="6278211"/>
          </a:xfrm>
        </p:grpSpPr>
        <p:sp>
          <p:nvSpPr>
            <p:cNvPr id="6" name="Rectangle 5"/>
            <p:cNvSpPr/>
            <p:nvPr/>
          </p:nvSpPr>
          <p:spPr>
            <a:xfrm>
              <a:off x="5104725" y="301290"/>
              <a:ext cx="7087275" cy="62782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66280" y="307975"/>
              <a:ext cx="5525720" cy="627152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04725" y="301290"/>
              <a:ext cx="1672650" cy="527735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276432"/>
            <a:ext cx="4780875" cy="5086267"/>
          </a:xfrm>
        </p:spPr>
        <p:txBody>
          <a:bodyPr>
            <a:normAutofit/>
          </a:bodyPr>
          <a:lstStyle/>
          <a:p>
            <a:pPr lvl="0"/>
            <a:r>
              <a:rPr lang="en-GB" b="1" u="sng" dirty="0">
                <a:solidFill>
                  <a:prstClr val="black"/>
                </a:solidFill>
              </a:rPr>
              <a:t>E</a:t>
            </a:r>
            <a:r>
              <a:rPr lang="en-GB" b="1" u="sng" dirty="0" smtClean="0">
                <a:solidFill>
                  <a:prstClr val="black"/>
                </a:solidFill>
              </a:rPr>
              <a:t>xtreme </a:t>
            </a:r>
            <a:r>
              <a:rPr lang="en-GB" b="1" i="1" u="sng" dirty="0">
                <a:solidFill>
                  <a:prstClr val="black"/>
                </a:solidFill>
              </a:rPr>
              <a:t>R</a:t>
            </a:r>
            <a:r>
              <a:rPr lang="en-GB" b="1" u="sng" dirty="0">
                <a:solidFill>
                  <a:prstClr val="black"/>
                </a:solidFill>
              </a:rPr>
              <a:t> </a:t>
            </a:r>
            <a:r>
              <a:rPr lang="en-GB" b="1" u="sng" dirty="0" smtClean="0">
                <a:solidFill>
                  <a:prstClr val="black"/>
                </a:solidFill>
              </a:rPr>
              <a:t>increasingly more likely during enhanced convection</a:t>
            </a:r>
            <a:endParaRPr lang="en-GB" b="1" u="sng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PDF of </a:t>
            </a:r>
            <a:r>
              <a:rPr lang="en-GB" sz="2400" i="1" dirty="0" smtClean="0"/>
              <a:t>R</a:t>
            </a:r>
            <a:r>
              <a:rPr lang="en-GB" sz="2400" dirty="0" smtClean="0"/>
              <a:t> at ESK within each category</a:t>
            </a:r>
          </a:p>
          <a:p>
            <a:r>
              <a:rPr lang="en-GB" sz="2400" dirty="0" smtClean="0"/>
              <a:t>Prob. of large </a:t>
            </a:r>
            <a:r>
              <a:rPr lang="en-GB" sz="2400" i="1" dirty="0" smtClean="0"/>
              <a:t>R</a:t>
            </a:r>
            <a:r>
              <a:rPr lang="en-GB" sz="2400" dirty="0" smtClean="0"/>
              <a:t> (≥ 99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%) to extreme </a:t>
            </a:r>
            <a:r>
              <a:rPr lang="en-GB" sz="2400" i="1" dirty="0"/>
              <a:t>R</a:t>
            </a:r>
            <a:r>
              <a:rPr lang="en-GB" sz="2400" dirty="0"/>
              <a:t> (≥ </a:t>
            </a:r>
            <a:r>
              <a:rPr lang="en-GB" sz="2400" dirty="0" smtClean="0"/>
              <a:t>99.97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%) </a:t>
            </a:r>
            <a:br>
              <a:rPr lang="en-GB" sz="2400" dirty="0" smtClean="0"/>
            </a:br>
            <a:r>
              <a:rPr lang="en-GB" sz="2400" dirty="0" smtClean="0"/>
              <a:t>within </a:t>
            </a:r>
            <a:r>
              <a:rPr lang="en-GB" sz="2400" b="1" dirty="0" smtClean="0">
                <a:solidFill>
                  <a:srgbClr val="00B050"/>
                </a:solidFill>
              </a:rPr>
              <a:t>enhanced convection</a:t>
            </a:r>
            <a:r>
              <a:rPr lang="en-GB" sz="2400" dirty="0" smtClean="0"/>
              <a:t> increases faster than </a:t>
            </a:r>
            <a:r>
              <a:rPr lang="en-GB" sz="2400" dirty="0" err="1" smtClean="0"/>
              <a:t>substorm</a:t>
            </a:r>
            <a:r>
              <a:rPr lang="en-GB" sz="2400" dirty="0" smtClean="0"/>
              <a:t> 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expansion and recovery phases</a:t>
            </a:r>
            <a:r>
              <a:rPr lang="en-GB" sz="2400" dirty="0" smtClean="0"/>
              <a:t> combined</a:t>
            </a:r>
          </a:p>
          <a:p>
            <a:endParaRPr lang="en-GB" sz="1800" dirty="0" smtClean="0"/>
          </a:p>
          <a:p>
            <a:r>
              <a:rPr lang="en-GB" sz="1800" dirty="0" smtClean="0"/>
              <a:t>Similar at LER and HAD</a:t>
            </a:r>
          </a:p>
        </p:txBody>
      </p:sp>
    </p:spTree>
    <p:extLst>
      <p:ext uri="{BB962C8B-B14F-4D97-AF65-F5344CB8AC3E}">
        <p14:creationId xmlns:p14="http://schemas.microsoft.com/office/powerpoint/2010/main" val="370370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430" y="-18021"/>
            <a:ext cx="10515600" cy="1325563"/>
          </a:xfrm>
        </p:spPr>
        <p:txBody>
          <a:bodyPr/>
          <a:lstStyle/>
          <a:p>
            <a:r>
              <a:rPr lang="en-GB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3</a:t>
            </a:r>
            <a:endParaRPr lang="en-GB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6430" y="1471807"/>
            <a:ext cx="6057049" cy="5385564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GB" sz="2400" b="1" u="sng" dirty="0" smtClean="0"/>
              <a:t>Minority of large </a:t>
            </a:r>
            <a:r>
              <a:rPr lang="en-GB" sz="2400" b="1" i="1" u="sng" dirty="0" smtClean="0"/>
              <a:t>R</a:t>
            </a:r>
            <a:r>
              <a:rPr lang="en-GB" sz="2400" b="1" u="sng" dirty="0" smtClean="0"/>
              <a:t> during </a:t>
            </a:r>
            <a:r>
              <a:rPr lang="en-GB" sz="2400" b="1" u="sng" dirty="0" err="1" smtClean="0"/>
              <a:t>substorms</a:t>
            </a:r>
            <a:r>
              <a:rPr lang="en-GB" sz="2400" b="1" u="sng" dirty="0" smtClean="0"/>
              <a:t> </a:t>
            </a:r>
            <a:br>
              <a:rPr lang="en-GB" sz="2400" b="1" u="sng" dirty="0" smtClean="0"/>
            </a:br>
            <a:r>
              <a:rPr lang="en-GB" sz="2400" b="1" u="sng" dirty="0" smtClean="0"/>
              <a:t>is from </a:t>
            </a:r>
            <a:r>
              <a:rPr lang="en-GB" sz="2400" b="1" u="sng" dirty="0" err="1" smtClean="0"/>
              <a:t>substorm</a:t>
            </a:r>
            <a:r>
              <a:rPr lang="en-GB" sz="2400" b="1" u="sng" dirty="0" smtClean="0"/>
              <a:t> current wedge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400" dirty="0" smtClean="0"/>
              <a:t>Majority from other currents </a:t>
            </a:r>
            <a:br>
              <a:rPr lang="en-GB" sz="2400" dirty="0" smtClean="0"/>
            </a:br>
            <a:r>
              <a:rPr lang="en-GB" sz="2400" dirty="0" smtClean="0"/>
              <a:t>enhanced by </a:t>
            </a:r>
            <a:r>
              <a:rPr lang="en-GB" sz="2400" dirty="0" err="1" smtClean="0"/>
              <a:t>substorm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Large </a:t>
            </a:r>
            <a:r>
              <a:rPr lang="en-GB" sz="2400" i="1" dirty="0" smtClean="0"/>
              <a:t>R</a:t>
            </a:r>
            <a:r>
              <a:rPr lang="en-GB" sz="2400" dirty="0" smtClean="0"/>
              <a:t> (≥ 99 %</a:t>
            </a:r>
            <a:r>
              <a:rPr lang="en-GB" sz="2400" dirty="0" err="1" smtClean="0"/>
              <a:t>ile</a:t>
            </a:r>
            <a:r>
              <a:rPr lang="en-GB" sz="2400" dirty="0" smtClean="0"/>
              <a:t>) at ESK versus MLT</a:t>
            </a:r>
          </a:p>
          <a:p>
            <a:endParaRPr lang="en-GB" sz="2000" dirty="0" smtClean="0"/>
          </a:p>
          <a:p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E+R</a:t>
            </a:r>
            <a:r>
              <a:rPr lang="en-GB" sz="2400" dirty="0" smtClean="0"/>
              <a:t> variation ~ </a:t>
            </a:r>
            <a:r>
              <a:rPr lang="en-GB" sz="2400" b="1" dirty="0" smtClean="0">
                <a:solidFill>
                  <a:srgbClr val="D7940D"/>
                </a:solidFill>
              </a:rPr>
              <a:t>other</a:t>
            </a:r>
            <a:r>
              <a:rPr lang="en-GB" sz="2400" dirty="0" smtClean="0"/>
              <a:t> for 6-16 MLT</a:t>
            </a:r>
          </a:p>
          <a:p>
            <a:r>
              <a:rPr lang="en-GB" sz="2400" dirty="0"/>
              <a:t>Remember: </a:t>
            </a:r>
          </a:p>
          <a:p>
            <a:pPr lvl="1"/>
            <a:r>
              <a:rPr lang="en-GB" sz="2000" dirty="0"/>
              <a:t>o</a:t>
            </a:r>
            <a:r>
              <a:rPr lang="en-GB" sz="2000" dirty="0" smtClean="0"/>
              <a:t>ther = DP2</a:t>
            </a:r>
            <a:endParaRPr lang="en-GB" sz="2000" dirty="0"/>
          </a:p>
          <a:p>
            <a:pPr lvl="1"/>
            <a:r>
              <a:rPr lang="en-GB" sz="2000" dirty="0"/>
              <a:t>expansion phase = </a:t>
            </a:r>
            <a:r>
              <a:rPr lang="en-GB" sz="2000" dirty="0" smtClean="0"/>
              <a:t>(stronger DP2) + DP1</a:t>
            </a:r>
            <a:endParaRPr lang="en-GB" sz="2400" b="1" dirty="0" smtClean="0">
              <a:solidFill>
                <a:schemeClr val="accent2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393479" y="608509"/>
            <a:ext cx="5798521" cy="5726847"/>
            <a:chOff x="6393479" y="608509"/>
            <a:chExt cx="5798521" cy="572684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93479" y="608509"/>
              <a:ext cx="5798521" cy="5726847"/>
            </a:xfrm>
            <a:prstGeom prst="rect">
              <a:avLst/>
            </a:prstGeom>
          </p:spPr>
        </p:pic>
        <p:grpSp>
          <p:nvGrpSpPr>
            <p:cNvPr id="4" name="Group 3"/>
            <p:cNvGrpSpPr>
              <a:grpSpLocks noChangeAspect="1"/>
            </p:cNvGrpSpPr>
            <p:nvPr/>
          </p:nvGrpSpPr>
          <p:grpSpPr>
            <a:xfrm>
              <a:off x="9031980" y="1302530"/>
              <a:ext cx="2661690" cy="914075"/>
              <a:chOff x="9736829" y="301915"/>
              <a:chExt cx="2119796" cy="727978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9736829" y="331510"/>
                <a:ext cx="325800" cy="269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b="1" dirty="0" smtClean="0"/>
                  <a:t>All</a:t>
                </a:r>
                <a:endParaRPr lang="en-GB" sz="1600" b="1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0213907" y="531089"/>
                <a:ext cx="542831" cy="269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b="1" dirty="0" smtClean="0">
                    <a:solidFill>
                      <a:srgbClr val="D7940D"/>
                    </a:solidFill>
                  </a:rPr>
                  <a:t>Other</a:t>
                </a:r>
                <a:endParaRPr lang="en-GB" sz="1600" b="1" dirty="0">
                  <a:solidFill>
                    <a:srgbClr val="D7940D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0949950" y="301915"/>
                <a:ext cx="839013" cy="269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b="1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Expansion</a:t>
                </a:r>
                <a:endParaRPr lang="en-GB" sz="1600" b="1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0949950" y="531090"/>
                <a:ext cx="769410" cy="269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b="1" dirty="0" smtClean="0">
                    <a:solidFill>
                      <a:srgbClr val="B52F72"/>
                    </a:solidFill>
                  </a:rPr>
                  <a:t>Recovery</a:t>
                </a:r>
                <a:endParaRPr lang="en-GB" sz="1600" b="1" dirty="0">
                  <a:solidFill>
                    <a:srgbClr val="B52F72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0949950" y="760265"/>
                <a:ext cx="906675" cy="269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b="1" dirty="0" smtClean="0">
                    <a:solidFill>
                      <a:srgbClr val="00B050"/>
                    </a:solidFill>
                  </a:rPr>
                  <a:t>Convection</a:t>
                </a:r>
                <a:endParaRPr lang="en-GB" sz="16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0213907" y="301915"/>
                <a:ext cx="785547" cy="269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b="1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Exp</a:t>
                </a:r>
                <a:r>
                  <a:rPr lang="en-GB" sz="16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+ Rec</a:t>
                </a:r>
                <a:endParaRPr lang="en-GB" sz="1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5855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430" y="-18021"/>
            <a:ext cx="10515600" cy="1325563"/>
          </a:xfrm>
        </p:spPr>
        <p:txBody>
          <a:bodyPr/>
          <a:lstStyle/>
          <a:p>
            <a:r>
              <a:rPr lang="en-GB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3</a:t>
            </a:r>
            <a:endParaRPr lang="en-GB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6430" y="1471807"/>
            <a:ext cx="6057049" cy="5385564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GB" sz="2400" b="1" u="sng" dirty="0" smtClean="0"/>
              <a:t>Minority of large </a:t>
            </a:r>
            <a:r>
              <a:rPr lang="en-GB" sz="2400" b="1" i="1" u="sng" dirty="0" smtClean="0"/>
              <a:t>R</a:t>
            </a:r>
            <a:r>
              <a:rPr lang="en-GB" sz="2400" b="1" u="sng" dirty="0" smtClean="0"/>
              <a:t> during </a:t>
            </a:r>
            <a:r>
              <a:rPr lang="en-GB" sz="2400" b="1" u="sng" dirty="0" err="1" smtClean="0"/>
              <a:t>substorms</a:t>
            </a:r>
            <a:r>
              <a:rPr lang="en-GB" sz="2400" b="1" u="sng" dirty="0" smtClean="0"/>
              <a:t> </a:t>
            </a:r>
            <a:br>
              <a:rPr lang="en-GB" sz="2400" b="1" u="sng" dirty="0" smtClean="0"/>
            </a:br>
            <a:r>
              <a:rPr lang="en-GB" sz="2400" b="1" u="sng" dirty="0" smtClean="0"/>
              <a:t>is from </a:t>
            </a:r>
            <a:r>
              <a:rPr lang="en-GB" sz="2400" b="1" u="sng" dirty="0" err="1" smtClean="0"/>
              <a:t>substorm</a:t>
            </a:r>
            <a:r>
              <a:rPr lang="en-GB" sz="2400" b="1" u="sng" dirty="0" smtClean="0"/>
              <a:t> current wedge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400" dirty="0" smtClean="0"/>
              <a:t>Majority from other currents </a:t>
            </a:r>
            <a:br>
              <a:rPr lang="en-GB" sz="2400" dirty="0" smtClean="0"/>
            </a:br>
            <a:r>
              <a:rPr lang="en-GB" sz="2400" dirty="0" smtClean="0"/>
              <a:t>enhanced by </a:t>
            </a:r>
            <a:r>
              <a:rPr lang="en-GB" sz="2400" dirty="0" err="1" smtClean="0"/>
              <a:t>substorm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Large </a:t>
            </a:r>
            <a:r>
              <a:rPr lang="en-GB" sz="2400" i="1" dirty="0" smtClean="0"/>
              <a:t>R</a:t>
            </a:r>
            <a:r>
              <a:rPr lang="en-GB" sz="2400" dirty="0" smtClean="0"/>
              <a:t> (≥ 99 %</a:t>
            </a:r>
            <a:r>
              <a:rPr lang="en-GB" sz="2400" dirty="0" err="1" smtClean="0"/>
              <a:t>ile</a:t>
            </a:r>
            <a:r>
              <a:rPr lang="en-GB" sz="2400" dirty="0" smtClean="0"/>
              <a:t>) at ESK versus MLT</a:t>
            </a:r>
          </a:p>
          <a:p>
            <a:endParaRPr lang="en-GB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E+R</a:t>
            </a:r>
            <a:r>
              <a:rPr lang="en-GB" sz="2400" dirty="0" smtClean="0"/>
              <a:t> variation = 1.1*</a:t>
            </a:r>
            <a:r>
              <a:rPr lang="en-GB" sz="2400" b="1" dirty="0" smtClean="0">
                <a:solidFill>
                  <a:srgbClr val="D7940D"/>
                </a:solidFill>
              </a:rPr>
              <a:t>other</a:t>
            </a:r>
            <a:r>
              <a:rPr lang="en-GB" sz="2400" dirty="0" smtClean="0"/>
              <a:t> + </a:t>
            </a:r>
            <a:r>
              <a:rPr lang="en-GB" sz="2400" b="1" dirty="0" smtClean="0">
                <a:solidFill>
                  <a:schemeClr val="accent2"/>
                </a:solidFill>
              </a:rPr>
              <a:t>residual</a:t>
            </a:r>
          </a:p>
          <a:p>
            <a:r>
              <a:rPr lang="en-GB" sz="2400" dirty="0"/>
              <a:t>r</a:t>
            </a:r>
            <a:r>
              <a:rPr lang="en-GB" sz="2400" dirty="0" smtClean="0"/>
              <a:t>esidual = </a:t>
            </a:r>
            <a:r>
              <a:rPr lang="en-GB" sz="2400" dirty="0" err="1" smtClean="0"/>
              <a:t>substorm</a:t>
            </a:r>
            <a:r>
              <a:rPr lang="en-GB" sz="2400" dirty="0" smtClean="0"/>
              <a:t> current wedge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 sz="2400" dirty="0" smtClean="0"/>
              <a:t>                  = 23% of large R during </a:t>
            </a:r>
            <a:r>
              <a:rPr lang="en-GB" sz="2400" dirty="0" err="1" smtClean="0"/>
              <a:t>substorms</a:t>
            </a:r>
            <a:endParaRPr lang="en-GB" sz="1800" dirty="0" smtClean="0"/>
          </a:p>
          <a:p>
            <a:r>
              <a:rPr lang="en-GB" sz="1800" dirty="0" smtClean="0"/>
              <a:t>Similar at LER (25%) and HAD (21%)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341706" y="760265"/>
            <a:ext cx="5850294" cy="5623194"/>
            <a:chOff x="6341706" y="760265"/>
            <a:chExt cx="5850294" cy="562319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41706" y="760265"/>
              <a:ext cx="5850294" cy="5623194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9304659" y="1625695"/>
              <a:ext cx="10853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err="1" smtClean="0">
                  <a:solidFill>
                    <a:schemeClr val="accent1">
                      <a:lumMod val="75000"/>
                    </a:schemeClr>
                  </a:solidFill>
                </a:rPr>
                <a:t>Exp</a:t>
              </a:r>
              <a:r>
                <a:rPr lang="en-GB" b="1" dirty="0" smtClean="0">
                  <a:solidFill>
                    <a:schemeClr val="accent1">
                      <a:lumMod val="75000"/>
                    </a:schemeClr>
                  </a:solidFill>
                </a:rPr>
                <a:t> + Rec</a:t>
              </a:r>
              <a:endParaRPr lang="en-GB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539421" y="3963988"/>
              <a:ext cx="173380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chemeClr val="accent2"/>
                  </a:solidFill>
                </a:rPr>
                <a:t>Residual</a:t>
              </a:r>
            </a:p>
            <a:p>
              <a:r>
                <a:rPr lang="en-GB" b="1" dirty="0" smtClean="0">
                  <a:solidFill>
                    <a:schemeClr val="accent2"/>
                  </a:solidFill>
                </a:rPr>
                <a:t>= current wedge</a:t>
              </a:r>
              <a:endParaRPr lang="en-GB" b="1" dirty="0">
                <a:solidFill>
                  <a:schemeClr val="accent2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936126" y="2839645"/>
              <a:ext cx="7409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D7940D"/>
                  </a:solidFill>
                </a:rPr>
                <a:t>Other</a:t>
              </a:r>
              <a:endParaRPr lang="en-GB" b="1" dirty="0">
                <a:solidFill>
                  <a:srgbClr val="D7940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087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83" y="0"/>
            <a:ext cx="10515600" cy="1325563"/>
          </a:xfrm>
        </p:spPr>
        <p:txBody>
          <a:bodyPr/>
          <a:lstStyle/>
          <a:p>
            <a:r>
              <a:rPr lang="en-GB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  <a:endParaRPr lang="en-GB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683" y="1416050"/>
            <a:ext cx="11309230" cy="4351338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Analysed causes of large </a:t>
            </a:r>
            <a:r>
              <a:rPr lang="en-GB" i="1" dirty="0" smtClean="0">
                <a:solidFill>
                  <a:prstClr val="black"/>
                </a:solidFill>
              </a:rPr>
              <a:t>R</a:t>
            </a:r>
            <a:r>
              <a:rPr lang="en-GB" dirty="0" smtClean="0">
                <a:solidFill>
                  <a:prstClr val="black"/>
                </a:solidFill>
              </a:rPr>
              <a:t> (&gt;90</a:t>
            </a:r>
            <a:r>
              <a:rPr lang="en-GB" baseline="30000" dirty="0" smtClean="0">
                <a:solidFill>
                  <a:prstClr val="black"/>
                </a:solidFill>
              </a:rPr>
              <a:t>th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%) and extreme </a:t>
            </a:r>
            <a:r>
              <a:rPr lang="en-GB" i="1" dirty="0" smtClean="0">
                <a:solidFill>
                  <a:prstClr val="black"/>
                </a:solidFill>
              </a:rPr>
              <a:t>R</a:t>
            </a:r>
            <a:r>
              <a:rPr lang="en-GB" dirty="0" smtClean="0">
                <a:solidFill>
                  <a:prstClr val="black"/>
                </a:solidFill>
              </a:rPr>
              <a:t> (&gt;99.97</a:t>
            </a:r>
            <a:r>
              <a:rPr lang="en-GB" baseline="30000" dirty="0" smtClean="0">
                <a:solidFill>
                  <a:prstClr val="black"/>
                </a:solidFill>
              </a:rPr>
              <a:t>th</a:t>
            </a:r>
            <a:r>
              <a:rPr lang="en-GB" dirty="0" smtClean="0">
                <a:solidFill>
                  <a:prstClr val="black"/>
                </a:solidFill>
              </a:rPr>
              <a:t> %) </a:t>
            </a:r>
            <a:br>
              <a:rPr lang="en-GB" dirty="0" smtClean="0">
                <a:solidFill>
                  <a:prstClr val="black"/>
                </a:solidFill>
              </a:rPr>
            </a:br>
            <a:r>
              <a:rPr lang="en-GB" dirty="0" smtClean="0">
                <a:solidFill>
                  <a:prstClr val="black"/>
                </a:solidFill>
              </a:rPr>
              <a:t>in the UK (LER, ESK, HAD)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Extreme </a:t>
            </a:r>
            <a:r>
              <a:rPr lang="en-GB" i="1" dirty="0">
                <a:solidFill>
                  <a:prstClr val="black"/>
                </a:solidFill>
              </a:rPr>
              <a:t>R</a:t>
            </a:r>
            <a:r>
              <a:rPr lang="en-GB" dirty="0">
                <a:solidFill>
                  <a:prstClr val="black"/>
                </a:solidFill>
              </a:rPr>
              <a:t> mostly occurs during </a:t>
            </a:r>
            <a:r>
              <a:rPr lang="en-GB" dirty="0" err="1" smtClean="0">
                <a:solidFill>
                  <a:prstClr val="black"/>
                </a:solidFill>
              </a:rPr>
              <a:t>substorm</a:t>
            </a:r>
            <a:r>
              <a:rPr lang="en-GB" dirty="0" smtClean="0">
                <a:solidFill>
                  <a:prstClr val="black"/>
                </a:solidFill>
              </a:rPr>
              <a:t> expansion and recovery phases</a:t>
            </a:r>
          </a:p>
          <a:p>
            <a:pPr marL="0" indent="0">
              <a:buNone/>
            </a:pPr>
            <a:r>
              <a:rPr lang="en-GB" b="1" dirty="0" smtClean="0">
                <a:solidFill>
                  <a:prstClr val="black"/>
                </a:solidFill>
              </a:rPr>
              <a:t>but</a:t>
            </a:r>
            <a:r>
              <a:rPr lang="en-GB" dirty="0" smtClean="0">
                <a:solidFill>
                  <a:prstClr val="black"/>
                </a:solidFill>
              </a:rPr>
              <a:t> …</a:t>
            </a:r>
          </a:p>
          <a:p>
            <a:r>
              <a:rPr lang="en-GB" i="1" dirty="0" smtClean="0">
                <a:solidFill>
                  <a:prstClr val="black"/>
                </a:solidFill>
              </a:rPr>
              <a:t>R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dirty="0">
                <a:solidFill>
                  <a:prstClr val="black"/>
                </a:solidFill>
              </a:rPr>
              <a:t>increasingly more likely during enhanced </a:t>
            </a:r>
            <a:r>
              <a:rPr lang="en-GB" dirty="0" smtClean="0">
                <a:solidFill>
                  <a:prstClr val="black"/>
                </a:solidFill>
              </a:rPr>
              <a:t>convection (DP2) </a:t>
            </a:r>
            <a:br>
              <a:rPr lang="en-GB" dirty="0" smtClean="0">
                <a:solidFill>
                  <a:prstClr val="black"/>
                </a:solidFill>
              </a:rPr>
            </a:br>
            <a:r>
              <a:rPr lang="en-GB" dirty="0" smtClean="0">
                <a:solidFill>
                  <a:prstClr val="black"/>
                </a:solidFill>
              </a:rPr>
              <a:t>as </a:t>
            </a:r>
            <a:r>
              <a:rPr lang="en-GB" i="1" dirty="0" smtClean="0">
                <a:solidFill>
                  <a:prstClr val="black"/>
                </a:solidFill>
              </a:rPr>
              <a:t>R</a:t>
            </a:r>
            <a:r>
              <a:rPr lang="en-GB" dirty="0" smtClean="0">
                <a:solidFill>
                  <a:prstClr val="black"/>
                </a:solidFill>
              </a:rPr>
              <a:t> increases from large to extreme levels</a:t>
            </a:r>
            <a:endParaRPr lang="en-GB" dirty="0">
              <a:solidFill>
                <a:prstClr val="black"/>
              </a:solidFill>
            </a:endParaRPr>
          </a:p>
          <a:p>
            <a:r>
              <a:rPr lang="en-GB" dirty="0"/>
              <a:t>Minority of large </a:t>
            </a:r>
            <a:r>
              <a:rPr lang="en-GB" i="1" dirty="0"/>
              <a:t>R</a:t>
            </a:r>
            <a:r>
              <a:rPr lang="en-GB" dirty="0"/>
              <a:t> during </a:t>
            </a:r>
            <a:r>
              <a:rPr lang="en-GB" dirty="0" err="1"/>
              <a:t>substorms</a:t>
            </a:r>
            <a:r>
              <a:rPr lang="en-GB" dirty="0"/>
              <a:t> is from </a:t>
            </a:r>
            <a:r>
              <a:rPr lang="en-GB" dirty="0" err="1" smtClean="0"/>
              <a:t>substorm</a:t>
            </a:r>
            <a:r>
              <a:rPr lang="en-GB" dirty="0" smtClean="0"/>
              <a:t> </a:t>
            </a:r>
            <a:r>
              <a:rPr lang="en-GB" dirty="0"/>
              <a:t>current </a:t>
            </a:r>
            <a:r>
              <a:rPr lang="en-GB" dirty="0" smtClean="0"/>
              <a:t>wedge (DP1)</a:t>
            </a:r>
            <a:endParaRPr lang="en-GB" dirty="0"/>
          </a:p>
          <a:p>
            <a:endParaRPr lang="en-GB" b="1" dirty="0" smtClean="0">
              <a:solidFill>
                <a:prstClr val="black"/>
              </a:solidFill>
            </a:endParaRPr>
          </a:p>
          <a:p>
            <a:r>
              <a:rPr lang="en-GB" b="1" dirty="0" smtClean="0">
                <a:solidFill>
                  <a:prstClr val="black"/>
                </a:solidFill>
              </a:rPr>
              <a:t>Suggests convection (DP2) may be most important source of damaging </a:t>
            </a:r>
            <a:r>
              <a:rPr lang="en-GB" b="1" i="1" dirty="0" smtClean="0">
                <a:solidFill>
                  <a:prstClr val="black"/>
                </a:solidFill>
              </a:rPr>
              <a:t>R</a:t>
            </a:r>
          </a:p>
          <a:p>
            <a:pPr lvl="1"/>
            <a:r>
              <a:rPr lang="en-GB" dirty="0">
                <a:solidFill>
                  <a:prstClr val="black"/>
                </a:solidFill>
              </a:rPr>
              <a:t>a</a:t>
            </a:r>
            <a:r>
              <a:rPr lang="en-GB" dirty="0" smtClean="0">
                <a:solidFill>
                  <a:prstClr val="black"/>
                </a:solidFill>
              </a:rPr>
              <a:t>nd probably from the </a:t>
            </a:r>
            <a:r>
              <a:rPr lang="en-GB" dirty="0" err="1" smtClean="0">
                <a:solidFill>
                  <a:prstClr val="black"/>
                </a:solidFill>
              </a:rPr>
              <a:t>meso</a:t>
            </a:r>
            <a:r>
              <a:rPr lang="en-GB" dirty="0" smtClean="0">
                <a:solidFill>
                  <a:prstClr val="black"/>
                </a:solidFill>
              </a:rPr>
              <a:t>-scale turbulence within it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86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4356"/>
            <a:ext cx="10515600" cy="851200"/>
          </a:xfrm>
        </p:spPr>
        <p:txBody>
          <a:bodyPr>
            <a:normAutofit/>
          </a:bodyPr>
          <a:lstStyle/>
          <a:p>
            <a:r>
              <a:rPr lang="en-GB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Motivation</a:t>
            </a:r>
            <a:endParaRPr lang="en-GB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6326"/>
            <a:ext cx="10515600" cy="5509783"/>
          </a:xfrm>
        </p:spPr>
        <p:txBody>
          <a:bodyPr>
            <a:normAutofit/>
          </a:bodyPr>
          <a:lstStyle/>
          <a:p>
            <a:r>
              <a:rPr lang="en-GB" dirty="0" smtClean="0"/>
              <a:t>Electricity supply networks can be vulnerable to space weather</a:t>
            </a:r>
          </a:p>
          <a:p>
            <a:pPr lvl="1"/>
            <a:r>
              <a:rPr lang="en-GB" dirty="0" smtClean="0"/>
              <a:t>Extreme rate of change </a:t>
            </a:r>
            <a:r>
              <a:rPr lang="en-GB" i="1" dirty="0" smtClean="0"/>
              <a:t>R</a:t>
            </a:r>
            <a:r>
              <a:rPr lang="en-GB" dirty="0" smtClean="0"/>
              <a:t> of geomagnetic field causes unwanted </a:t>
            </a:r>
            <a:r>
              <a:rPr lang="en-GB" dirty="0" err="1" smtClean="0"/>
              <a:t>geomagnetically</a:t>
            </a:r>
            <a:r>
              <a:rPr lang="en-GB" dirty="0" smtClean="0"/>
              <a:t> induced current (GIC)</a:t>
            </a:r>
          </a:p>
          <a:p>
            <a:r>
              <a:rPr lang="en-GB" dirty="0" smtClean="0"/>
              <a:t>Socio-economic study of UK GDP loss from 1-in-100 year event</a:t>
            </a:r>
          </a:p>
          <a:p>
            <a:pPr lvl="1"/>
            <a:r>
              <a:rPr lang="en-GB" dirty="0" smtClean="0"/>
              <a:t>£16 billion* with no forecasting</a:t>
            </a:r>
          </a:p>
          <a:p>
            <a:pPr lvl="1"/>
            <a:r>
              <a:rPr lang="en-GB" dirty="0" smtClean="0"/>
              <a:t>81% reduction to £3 billion with current forecasting</a:t>
            </a:r>
          </a:p>
          <a:p>
            <a:pPr lvl="1"/>
            <a:r>
              <a:rPr lang="en-GB" dirty="0" smtClean="0"/>
              <a:t>Further 70% reduction to £0.9 billion with enhanced forecasting</a:t>
            </a:r>
            <a:r>
              <a:rPr lang="en-GB" dirty="0"/>
              <a:t/>
            </a:r>
            <a:br>
              <a:rPr lang="en-GB" dirty="0"/>
            </a:br>
            <a:r>
              <a:rPr lang="en-GB" sz="2000" b="1" dirty="0" smtClean="0">
                <a:solidFill>
                  <a:schemeClr val="accent2"/>
                </a:solidFill>
              </a:rPr>
              <a:t>[</a:t>
            </a:r>
            <a:r>
              <a:rPr lang="en-GB" sz="2000" b="1" dirty="0" err="1" smtClean="0">
                <a:solidFill>
                  <a:schemeClr val="accent2"/>
                </a:solidFill>
              </a:rPr>
              <a:t>Oughton</a:t>
            </a:r>
            <a:r>
              <a:rPr lang="en-GB" sz="2000" b="1" dirty="0" smtClean="0">
                <a:solidFill>
                  <a:schemeClr val="accent2"/>
                </a:solidFill>
              </a:rPr>
              <a:t> et al., Risk Analysis, 2019]</a:t>
            </a:r>
          </a:p>
          <a:p>
            <a:r>
              <a:rPr lang="en-GB" dirty="0"/>
              <a:t>Improved forecasting requires understanding of M-I current sources</a:t>
            </a:r>
          </a:p>
          <a:p>
            <a:pPr lvl="1"/>
            <a:r>
              <a:rPr lang="en-GB" b="1" dirty="0" err="1">
                <a:solidFill>
                  <a:schemeClr val="accent2"/>
                </a:solidFill>
              </a:rPr>
              <a:t>Oughton</a:t>
            </a:r>
            <a:r>
              <a:rPr lang="en-GB" b="1" dirty="0">
                <a:solidFill>
                  <a:schemeClr val="accent2"/>
                </a:solidFill>
              </a:rPr>
              <a:t> et al. [2019] </a:t>
            </a:r>
            <a:r>
              <a:rPr lang="en-GB" dirty="0"/>
              <a:t>economic losses based on different geomagnetic storm scenarios </a:t>
            </a:r>
            <a:r>
              <a:rPr lang="en-GB" dirty="0" smtClean="0"/>
              <a:t>with </a:t>
            </a:r>
            <a:r>
              <a:rPr lang="en-GB" dirty="0"/>
              <a:t>0, 1, or 2 intense </a:t>
            </a:r>
            <a:r>
              <a:rPr lang="en-GB" dirty="0" err="1"/>
              <a:t>substorms</a:t>
            </a:r>
            <a:r>
              <a:rPr lang="en-GB" dirty="0"/>
              <a:t> occurring when UK is in the 0-3 MLT sector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6356777"/>
            <a:ext cx="326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* ~ annual UK contribution to EU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76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750"/>
            <a:ext cx="10515600" cy="855221"/>
          </a:xfrm>
        </p:spPr>
        <p:txBody>
          <a:bodyPr>
            <a:normAutofit/>
          </a:bodyPr>
          <a:lstStyle/>
          <a:p>
            <a:r>
              <a:rPr lang="en-GB" sz="3200" dirty="0" smtClean="0"/>
              <a:t>Mid-latitudes: 47-57° CGM </a:t>
            </a:r>
            <a:r>
              <a:rPr lang="en-GB" sz="3200" dirty="0" err="1" smtClean="0"/>
              <a:t>lat</a:t>
            </a:r>
            <a:endParaRPr lang="en-GB" sz="3200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1057885"/>
            <a:ext cx="12328849" cy="4975858"/>
            <a:chOff x="-136849" y="1105510"/>
            <a:chExt cx="12328849" cy="497585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32963" r="34879"/>
            <a:stretch/>
          </p:blipFill>
          <p:spPr>
            <a:xfrm>
              <a:off x="4689715" y="1115476"/>
              <a:ext cx="2458918" cy="495592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l="65526" r="2874"/>
            <a:stretch/>
          </p:blipFill>
          <p:spPr>
            <a:xfrm>
              <a:off x="7148633" y="1115476"/>
              <a:ext cx="2428876" cy="496589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r="67387"/>
            <a:stretch/>
          </p:blipFill>
          <p:spPr>
            <a:xfrm>
              <a:off x="-136849" y="1105510"/>
              <a:ext cx="2506711" cy="496589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33373" r="35823"/>
            <a:stretch/>
          </p:blipFill>
          <p:spPr>
            <a:xfrm>
              <a:off x="2322069" y="1105510"/>
              <a:ext cx="2367646" cy="496589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65808" r="-1"/>
            <a:stretch/>
          </p:blipFill>
          <p:spPr>
            <a:xfrm>
              <a:off x="9577509" y="1125442"/>
              <a:ext cx="2614491" cy="4955926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11499675" y="1314450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47.5°</a:t>
            </a:r>
            <a:endParaRPr lang="en-GB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989803" y="1314450"/>
            <a:ext cx="567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47.6°</a:t>
            </a:r>
            <a:endParaRPr lang="en-GB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590903" y="1314449"/>
            <a:ext cx="567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5</a:t>
            </a:r>
            <a:r>
              <a:rPr lang="en-GB" sz="1400" b="1" dirty="0" smtClean="0"/>
              <a:t>2.6°</a:t>
            </a:r>
            <a:endParaRPr lang="en-GB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131524" y="1314448"/>
            <a:ext cx="567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52.1°</a:t>
            </a:r>
            <a:endParaRPr lang="en-GB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734363" y="1314447"/>
            <a:ext cx="567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56.7°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383621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09302"/>
          </a:xfrm>
        </p:spPr>
        <p:txBody>
          <a:bodyPr>
            <a:normAutofit/>
          </a:bodyPr>
          <a:lstStyle/>
          <a:p>
            <a:r>
              <a:rPr lang="en-GB" sz="3200" dirty="0" smtClean="0"/>
              <a:t>Sub-</a:t>
            </a:r>
            <a:r>
              <a:rPr lang="en-GB" sz="3200" dirty="0" err="1" smtClean="0"/>
              <a:t>auroral</a:t>
            </a:r>
            <a:r>
              <a:rPr lang="en-GB" sz="3200" dirty="0" smtClean="0"/>
              <a:t>: 58-62° </a:t>
            </a:r>
            <a:r>
              <a:rPr lang="en-GB" sz="3200" dirty="0" err="1" smtClean="0"/>
              <a:t>cgm</a:t>
            </a:r>
            <a:r>
              <a:rPr lang="en-GB" sz="3200" dirty="0" smtClean="0"/>
              <a:t> </a:t>
            </a:r>
            <a:r>
              <a:rPr lang="en-GB" sz="3200" dirty="0" err="1" smtClean="0"/>
              <a:t>lat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6829"/>
          <a:stretch/>
        </p:blipFill>
        <p:spPr>
          <a:xfrm>
            <a:off x="6718522" y="909302"/>
            <a:ext cx="3043651" cy="59471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5704"/>
          <a:stretch/>
        </p:blipFill>
        <p:spPr>
          <a:xfrm>
            <a:off x="1943100" y="909302"/>
            <a:ext cx="3183795" cy="59770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04125" y="1257300"/>
            <a:ext cx="567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57.8°</a:t>
            </a:r>
            <a:endParaRPr lang="en-GB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165425" y="1257299"/>
            <a:ext cx="567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61.5°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200439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3383" r="34399"/>
          <a:stretch/>
        </p:blipFill>
        <p:spPr>
          <a:xfrm>
            <a:off x="4600575" y="880990"/>
            <a:ext cx="2990850" cy="597701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09302"/>
          </a:xfrm>
        </p:spPr>
        <p:txBody>
          <a:bodyPr>
            <a:normAutofit/>
          </a:bodyPr>
          <a:lstStyle/>
          <a:p>
            <a:r>
              <a:rPr lang="en-GB" sz="3200" dirty="0" err="1" smtClean="0"/>
              <a:t>Auroral</a:t>
            </a:r>
            <a:r>
              <a:rPr lang="en-GB" sz="3200" dirty="0" smtClean="0"/>
              <a:t>: 65° </a:t>
            </a:r>
            <a:r>
              <a:rPr lang="en-GB" sz="3200" dirty="0" err="1" smtClean="0"/>
              <a:t>cgm</a:t>
            </a:r>
            <a:r>
              <a:rPr lang="en-GB" sz="3200" dirty="0" smtClean="0"/>
              <a:t> </a:t>
            </a:r>
            <a:r>
              <a:rPr lang="en-GB" sz="3200" dirty="0" err="1" smtClean="0"/>
              <a:t>lat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908625" y="1190625"/>
            <a:ext cx="567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65.4°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39737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66514"/>
          <a:stretch/>
        </p:blipFill>
        <p:spPr>
          <a:xfrm>
            <a:off x="4541718" y="880990"/>
            <a:ext cx="3108564" cy="597701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09302"/>
          </a:xfrm>
        </p:spPr>
        <p:txBody>
          <a:bodyPr>
            <a:normAutofit/>
          </a:bodyPr>
          <a:lstStyle/>
          <a:p>
            <a:r>
              <a:rPr lang="en-GB" sz="3200" dirty="0" smtClean="0"/>
              <a:t>Cusp: 74° </a:t>
            </a:r>
            <a:r>
              <a:rPr lang="en-GB" sz="3200" dirty="0" err="1" smtClean="0"/>
              <a:t>cgm</a:t>
            </a:r>
            <a:r>
              <a:rPr lang="en-GB" sz="3200" dirty="0" smtClean="0"/>
              <a:t> </a:t>
            </a:r>
            <a:r>
              <a:rPr lang="en-GB" sz="3200" dirty="0" err="1" smtClean="0"/>
              <a:t>lat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584775" y="1190625"/>
            <a:ext cx="567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74.3°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364418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73349"/>
          </a:xfrm>
        </p:spPr>
        <p:txBody>
          <a:bodyPr/>
          <a:lstStyle/>
          <a:p>
            <a:r>
              <a:rPr lang="en-GB" dirty="0" smtClean="0"/>
              <a:t>Variation of R with solar cycle and rotation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768475"/>
            <a:ext cx="3829050" cy="4351338"/>
          </a:xfrm>
        </p:spPr>
        <p:txBody>
          <a:bodyPr/>
          <a:lstStyle/>
          <a:p>
            <a:r>
              <a:rPr lang="en-GB" dirty="0" smtClean="0"/>
              <a:t>Declining </a:t>
            </a:r>
            <a:r>
              <a:rPr lang="en-GB" dirty="0"/>
              <a:t>solar cycle </a:t>
            </a:r>
            <a:r>
              <a:rPr lang="en-GB" dirty="0" smtClean="0"/>
              <a:t>23</a:t>
            </a:r>
          </a:p>
          <a:p>
            <a:pPr lvl="1"/>
            <a:r>
              <a:rPr lang="en-GB" dirty="0" smtClean="0"/>
              <a:t>81-90% of </a:t>
            </a:r>
            <a:r>
              <a:rPr lang="en-GB" b="1" dirty="0" smtClean="0">
                <a:solidFill>
                  <a:schemeClr val="accent4"/>
                </a:solidFill>
              </a:rPr>
              <a:t>extreme R</a:t>
            </a:r>
          </a:p>
          <a:p>
            <a:pPr lvl="1"/>
            <a:r>
              <a:rPr lang="en-GB" dirty="0" smtClean="0"/>
              <a:t>66-67% of </a:t>
            </a:r>
            <a:r>
              <a:rPr lang="en-GB" b="1" dirty="0" smtClean="0">
                <a:solidFill>
                  <a:schemeClr val="accent1"/>
                </a:solidFill>
              </a:rPr>
              <a:t>large R</a:t>
            </a:r>
          </a:p>
          <a:p>
            <a:endParaRPr lang="en-GB" dirty="0" smtClean="0"/>
          </a:p>
          <a:p>
            <a:r>
              <a:rPr lang="en-GB" dirty="0" smtClean="0"/>
              <a:t>Halloween storm rotation #2009</a:t>
            </a:r>
          </a:p>
          <a:p>
            <a:pPr lvl="1"/>
            <a:r>
              <a:rPr lang="en-GB" dirty="0" smtClean="0"/>
              <a:t>26-33% </a:t>
            </a:r>
            <a:r>
              <a:rPr lang="en-GB" dirty="0"/>
              <a:t>of </a:t>
            </a:r>
            <a:r>
              <a:rPr lang="en-GB" b="1" dirty="0">
                <a:solidFill>
                  <a:schemeClr val="accent4"/>
                </a:solidFill>
              </a:rPr>
              <a:t>extreme R</a:t>
            </a:r>
          </a:p>
          <a:p>
            <a:pPr lvl="1"/>
            <a:r>
              <a:rPr lang="en-GB" dirty="0" smtClean="0"/>
              <a:t>(+7-8% in #2010 </a:t>
            </a:r>
            <a:br>
              <a:rPr lang="en-GB" dirty="0" smtClean="0"/>
            </a:br>
            <a:r>
              <a:rPr lang="en-GB" dirty="0" smtClean="0"/>
              <a:t>at ESK and HAD)</a:t>
            </a: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050" y="773349"/>
            <a:ext cx="8442901" cy="608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58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121" y="1007033"/>
            <a:ext cx="6891068" cy="5565217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GB" sz="2600" dirty="0" smtClean="0"/>
              <a:t>(b) SML</a:t>
            </a:r>
          </a:p>
          <a:p>
            <a:r>
              <a:rPr lang="en-GB" sz="2600" b="1" dirty="0" smtClean="0"/>
              <a:t>Identify </a:t>
            </a:r>
            <a:r>
              <a:rPr lang="en-GB" sz="2600" b="1" dirty="0" err="1" smtClean="0"/>
              <a:t>substorms</a:t>
            </a:r>
            <a:endParaRPr lang="en-GB" sz="2600" b="1" dirty="0" smtClean="0"/>
          </a:p>
          <a:p>
            <a:pPr marL="0" indent="0">
              <a:buNone/>
            </a:pPr>
            <a:r>
              <a:rPr lang="en-GB" sz="2600" dirty="0" smtClean="0"/>
              <a:t>(c) 30 min low pass filter</a:t>
            </a:r>
          </a:p>
          <a:p>
            <a:pPr marL="0" indent="0">
              <a:buNone/>
            </a:pPr>
            <a:r>
              <a:rPr lang="en-GB" sz="2600" dirty="0" smtClean="0"/>
              <a:t>(d) time derivative</a:t>
            </a:r>
          </a:p>
          <a:p>
            <a:pPr marL="0" indent="0">
              <a:buNone/>
            </a:pPr>
            <a:r>
              <a:rPr lang="en-GB" sz="2600" dirty="0" smtClean="0"/>
              <a:t>(e) </a:t>
            </a:r>
            <a:r>
              <a:rPr lang="en-GB" sz="2600" b="1" dirty="0">
                <a:solidFill>
                  <a:schemeClr val="accent5"/>
                </a:solidFill>
              </a:rPr>
              <a:t>-</a:t>
            </a:r>
            <a:r>
              <a:rPr lang="en-GB" sz="2600" b="1" dirty="0" err="1" smtClean="0">
                <a:solidFill>
                  <a:schemeClr val="accent5"/>
                </a:solidFill>
              </a:rPr>
              <a:t>dSML</a:t>
            </a:r>
            <a:r>
              <a:rPr lang="en-GB" sz="2600" b="1" dirty="0" smtClean="0">
                <a:solidFill>
                  <a:schemeClr val="accent5"/>
                </a:solidFill>
              </a:rPr>
              <a:t>/</a:t>
            </a:r>
            <a:r>
              <a:rPr lang="en-GB" sz="2600" b="1" dirty="0" err="1" smtClean="0">
                <a:solidFill>
                  <a:schemeClr val="accent5"/>
                </a:solidFill>
              </a:rPr>
              <a:t>dt</a:t>
            </a:r>
            <a:r>
              <a:rPr lang="en-GB" sz="2600" b="1" dirty="0" smtClean="0">
                <a:solidFill>
                  <a:schemeClr val="accent5"/>
                </a:solidFill>
              </a:rPr>
              <a:t> &gt; EPT = expansion phase</a:t>
            </a:r>
            <a:endParaRPr lang="en-GB" sz="2600" b="1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en-GB" sz="2600" b="1" dirty="0">
                <a:solidFill>
                  <a:srgbClr val="FF0000"/>
                </a:solidFill>
              </a:rPr>
              <a:t> </a:t>
            </a:r>
            <a:r>
              <a:rPr lang="en-GB" sz="2600" b="1" dirty="0" smtClean="0">
                <a:solidFill>
                  <a:srgbClr val="FF0000"/>
                </a:solidFill>
              </a:rPr>
              <a:t>     </a:t>
            </a:r>
            <a:r>
              <a:rPr lang="en-GB" sz="2600" b="1" dirty="0" err="1" smtClean="0">
                <a:solidFill>
                  <a:srgbClr val="FF0000"/>
                </a:solidFill>
              </a:rPr>
              <a:t>dSML</a:t>
            </a:r>
            <a:r>
              <a:rPr lang="en-GB" sz="2600" b="1" dirty="0" smtClean="0">
                <a:solidFill>
                  <a:srgbClr val="FF0000"/>
                </a:solidFill>
              </a:rPr>
              <a:t>/</a:t>
            </a:r>
            <a:r>
              <a:rPr lang="en-GB" sz="2600" b="1" dirty="0" err="1" smtClean="0">
                <a:solidFill>
                  <a:srgbClr val="FF0000"/>
                </a:solidFill>
              </a:rPr>
              <a:t>dt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>
                <a:solidFill>
                  <a:srgbClr val="FF0000"/>
                </a:solidFill>
              </a:rPr>
              <a:t>&gt; </a:t>
            </a:r>
            <a:r>
              <a:rPr lang="en-GB" sz="2600" b="1" dirty="0" smtClean="0">
                <a:solidFill>
                  <a:srgbClr val="FF0000"/>
                </a:solidFill>
              </a:rPr>
              <a:t>RPT = recovery phase</a:t>
            </a:r>
            <a:endParaRPr lang="en-GB" sz="2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2600" b="1" dirty="0">
                <a:solidFill>
                  <a:srgbClr val="00B050"/>
                </a:solidFill>
              </a:rPr>
              <a:t> </a:t>
            </a:r>
            <a:r>
              <a:rPr lang="en-GB" sz="2600" b="1" dirty="0" smtClean="0">
                <a:solidFill>
                  <a:srgbClr val="00B050"/>
                </a:solidFill>
              </a:rPr>
              <a:t>     “possible growth phase” = other times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GB" sz="2600" dirty="0" smtClean="0"/>
              <a:t>(f) remove short (&lt;30 min) </a:t>
            </a:r>
            <a:br>
              <a:rPr lang="en-GB" sz="2600" dirty="0" smtClean="0"/>
            </a:br>
            <a:r>
              <a:rPr lang="en-GB" sz="2600" dirty="0" smtClean="0"/>
              <a:t>     growth &amp; recovery phases</a:t>
            </a:r>
          </a:p>
          <a:p>
            <a:r>
              <a:rPr lang="en-GB" sz="2600" b="1" dirty="0" smtClean="0"/>
              <a:t>Identify enhanced convection</a:t>
            </a:r>
          </a:p>
          <a:p>
            <a:pPr marL="0" indent="0">
              <a:buNone/>
            </a:pPr>
            <a:r>
              <a:rPr lang="en-GB" sz="2600" dirty="0" smtClean="0"/>
              <a:t>|</a:t>
            </a:r>
            <a:r>
              <a:rPr lang="en-GB" sz="2600" dirty="0" err="1" smtClean="0"/>
              <a:t>dSML</a:t>
            </a:r>
            <a:r>
              <a:rPr lang="en-GB" sz="2600" dirty="0" smtClean="0"/>
              <a:t>|/|</a:t>
            </a:r>
            <a:r>
              <a:rPr lang="en-GB" sz="2600" dirty="0" err="1" smtClean="0"/>
              <a:t>dSMU</a:t>
            </a:r>
            <a:r>
              <a:rPr lang="en-GB" sz="2600" dirty="0" smtClean="0"/>
              <a:t>| &lt; 2 in expansion</a:t>
            </a:r>
          </a:p>
          <a:p>
            <a:pPr marL="0" indent="0">
              <a:buNone/>
            </a:pPr>
            <a:r>
              <a:rPr lang="en-GB" sz="2600" dirty="0" smtClean="0"/>
              <a:t>and include following recovery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3799"/>
          <a:stretch/>
        </p:blipFill>
        <p:spPr>
          <a:xfrm>
            <a:off x="5868060" y="88343"/>
            <a:ext cx="6212701" cy="665751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55121" y="0"/>
            <a:ext cx="6347475" cy="918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SOPHIE</a:t>
            </a:r>
            <a:endParaRPr lang="en-GB" sz="2400" b="1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69088" y="6457500"/>
            <a:ext cx="3790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2"/>
                </a:solidFill>
              </a:rPr>
              <a:t>[Forsyth et al., J. </a:t>
            </a:r>
            <a:r>
              <a:rPr lang="en-GB" b="1" dirty="0" err="1">
                <a:solidFill>
                  <a:schemeClr val="accent2"/>
                </a:solidFill>
              </a:rPr>
              <a:t>Geophys</a:t>
            </a:r>
            <a:r>
              <a:rPr lang="en-GB" b="1" dirty="0">
                <a:solidFill>
                  <a:schemeClr val="accent2"/>
                </a:solidFill>
              </a:rPr>
              <a:t>. Res., 2015</a:t>
            </a:r>
            <a:r>
              <a:rPr lang="en-GB" b="1" dirty="0" smtClean="0">
                <a:solidFill>
                  <a:schemeClr val="accent2"/>
                </a:solidFill>
              </a:rPr>
              <a:t>]</a:t>
            </a:r>
            <a:endParaRPr lang="en-GB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81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Motivation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Extreme rate of change </a:t>
            </a:r>
            <a:r>
              <a:rPr lang="en-GB" i="1" dirty="0" smtClean="0"/>
              <a:t>R</a:t>
            </a:r>
            <a:r>
              <a:rPr lang="en-GB" dirty="0" smtClean="0"/>
              <a:t> of surface magnetic field is hazardous to the National Grid</a:t>
            </a:r>
          </a:p>
          <a:p>
            <a:endParaRPr lang="en-GB" dirty="0" smtClean="0"/>
          </a:p>
          <a:p>
            <a:r>
              <a:rPr lang="en-GB" dirty="0"/>
              <a:t>d</a:t>
            </a:r>
            <a:r>
              <a:rPr lang="en-GB" dirty="0" smtClean="0"/>
              <a:t>amaging </a:t>
            </a:r>
            <a:r>
              <a:rPr lang="en-GB" i="1" dirty="0" smtClean="0"/>
              <a:t>R</a:t>
            </a:r>
            <a:r>
              <a:rPr lang="en-GB" dirty="0" smtClean="0"/>
              <a:t> ~ </a:t>
            </a:r>
            <a:r>
              <a:rPr lang="en-GB" dirty="0"/>
              <a:t>6</a:t>
            </a:r>
            <a:r>
              <a:rPr lang="en-GB" dirty="0" smtClean="0"/>
              <a:t>00 </a:t>
            </a:r>
            <a:r>
              <a:rPr lang="en-GB" dirty="0" err="1" smtClean="0"/>
              <a:t>nT</a:t>
            </a:r>
            <a:r>
              <a:rPr lang="en-GB" dirty="0" smtClean="0"/>
              <a:t>/min</a:t>
            </a:r>
          </a:p>
          <a:p>
            <a:r>
              <a:rPr lang="en-GB" dirty="0"/>
              <a:t>u</a:t>
            </a:r>
            <a:r>
              <a:rPr lang="en-GB" dirty="0" smtClean="0"/>
              <a:t>p to 40 A GIC near Glasgow, UK</a:t>
            </a:r>
            <a:br>
              <a:rPr lang="en-GB" dirty="0" smtClean="0"/>
            </a:br>
            <a:r>
              <a:rPr lang="en-GB" sz="2400" b="1" dirty="0" smtClean="0">
                <a:solidFill>
                  <a:schemeClr val="accent2"/>
                </a:solidFill>
              </a:rPr>
              <a:t>[Thomson et al., 2005]</a:t>
            </a:r>
          </a:p>
          <a:p>
            <a:endParaRPr lang="en-GB" dirty="0" smtClean="0"/>
          </a:p>
          <a:p>
            <a:r>
              <a:rPr lang="en-GB" dirty="0" smtClean="0"/>
              <a:t>return period = 5-15 years</a:t>
            </a:r>
            <a:br>
              <a:rPr lang="en-GB" dirty="0" smtClean="0"/>
            </a:br>
            <a:r>
              <a:rPr lang="en-GB" sz="2400" b="1" dirty="0" smtClean="0">
                <a:solidFill>
                  <a:schemeClr val="accent2"/>
                </a:solidFill>
              </a:rPr>
              <a:t>[Thomson et al., 2011]</a:t>
            </a: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7525" y="365125"/>
            <a:ext cx="5213094" cy="61613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64950" y="1275189"/>
            <a:ext cx="17091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ESK</a:t>
            </a:r>
          </a:p>
          <a:p>
            <a:r>
              <a:rPr lang="en-GB" sz="2400" dirty="0" smtClean="0"/>
              <a:t>(1983-2010)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6095615" y="3095625"/>
            <a:ext cx="117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R</a:t>
            </a:r>
            <a:r>
              <a:rPr lang="en-GB" dirty="0" smtClean="0"/>
              <a:t> (</a:t>
            </a:r>
            <a:r>
              <a:rPr lang="en-GB" dirty="0" err="1" smtClean="0"/>
              <a:t>nT</a:t>
            </a:r>
            <a:r>
              <a:rPr lang="en-GB" dirty="0" smtClean="0"/>
              <a:t>/min)</a:t>
            </a:r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7576945" y="3657600"/>
            <a:ext cx="1897127" cy="9525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8740647" y="3657600"/>
            <a:ext cx="12828" cy="1762122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401175" y="3657600"/>
            <a:ext cx="6222" cy="1762121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81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965" y="882669"/>
            <a:ext cx="6372001" cy="538997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6405" y="6304536"/>
            <a:ext cx="10915650" cy="42754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Mean </a:t>
            </a:r>
            <a:r>
              <a:rPr lang="en-GB" dirty="0" err="1" smtClean="0"/>
              <a:t>eigenmodes</a:t>
            </a:r>
            <a:r>
              <a:rPr lang="en-GB" dirty="0" smtClean="0"/>
              <a:t> over solar cycle 23 (1997-2009)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17553"/>
          <a:stretch/>
        </p:blipFill>
        <p:spPr>
          <a:xfrm>
            <a:off x="207034" y="882669"/>
            <a:ext cx="5253487" cy="53580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563056" y="882669"/>
            <a:ext cx="354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S</a:t>
            </a:r>
            <a:endParaRPr lang="en-GB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1563056" y="5749423"/>
            <a:ext cx="421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N</a:t>
            </a:r>
            <a:endParaRPr lang="en-GB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07034" y="362287"/>
            <a:ext cx="407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 smtClean="0"/>
              <a:t>Substorm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electrojet</a:t>
            </a:r>
            <a:r>
              <a:rPr lang="en-GB" sz="2800" b="1" dirty="0" smtClean="0"/>
              <a:t> – DP1</a:t>
            </a:r>
            <a:endParaRPr lang="en-GB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612965" y="362287"/>
            <a:ext cx="4313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Convection </a:t>
            </a:r>
            <a:r>
              <a:rPr lang="en-GB" sz="2800" b="1" dirty="0" err="1" smtClean="0"/>
              <a:t>electrojet</a:t>
            </a:r>
            <a:r>
              <a:rPr lang="en-GB" sz="2800" b="1" dirty="0" smtClean="0"/>
              <a:t> – DP2</a:t>
            </a:r>
            <a:endParaRPr lang="en-GB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508958" y="1144279"/>
            <a:ext cx="586597" cy="546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6009624" y="1027906"/>
            <a:ext cx="586597" cy="546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452589" y="6333640"/>
            <a:ext cx="3532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/>
                </a:solidFill>
              </a:rPr>
              <a:t>[Shore et al., Space Weather, 2019]</a:t>
            </a:r>
            <a:endParaRPr lang="en-GB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82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Enhanced forecasting challenge</a:t>
            </a:r>
            <a:endParaRPr lang="en-GB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3358"/>
            <a:ext cx="10515600" cy="4753605"/>
          </a:xfrm>
        </p:spPr>
        <p:txBody>
          <a:bodyPr>
            <a:normAutofit/>
          </a:bodyPr>
          <a:lstStyle/>
          <a:p>
            <a:r>
              <a:rPr lang="en-GB" dirty="0" smtClean="0"/>
              <a:t>What </a:t>
            </a:r>
            <a:r>
              <a:rPr lang="en-GB" dirty="0" smtClean="0"/>
              <a:t>actually causes potentially damaging </a:t>
            </a:r>
            <a:r>
              <a:rPr lang="en-GB" i="1" dirty="0" smtClean="0"/>
              <a:t>R</a:t>
            </a:r>
            <a:r>
              <a:rPr lang="en-GB" dirty="0" smtClean="0"/>
              <a:t>?</a:t>
            </a:r>
          </a:p>
          <a:p>
            <a:r>
              <a:rPr lang="en-GB" dirty="0" err="1" smtClean="0"/>
              <a:t>Substorm</a:t>
            </a:r>
            <a:r>
              <a:rPr lang="en-GB" dirty="0" smtClean="0"/>
              <a:t>? </a:t>
            </a:r>
          </a:p>
          <a:p>
            <a:pPr lvl="1"/>
            <a:r>
              <a:rPr lang="en-GB" dirty="0" smtClean="0"/>
              <a:t>Unpredictable timing and size of individual </a:t>
            </a:r>
            <a:r>
              <a:rPr lang="en-GB" dirty="0" err="1" smtClean="0"/>
              <a:t>substorms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sz="2000" b="1" dirty="0" smtClean="0">
                <a:solidFill>
                  <a:schemeClr val="accent2"/>
                </a:solidFill>
              </a:rPr>
              <a:t>[e.g., Morley et al., J. Atmos. Sol.-Terr. Phys, 2009]</a:t>
            </a:r>
            <a:endParaRPr lang="en-GB" sz="2000" b="1" dirty="0">
              <a:solidFill>
                <a:schemeClr val="accent2"/>
              </a:solidFill>
            </a:endParaRPr>
          </a:p>
          <a:p>
            <a:pPr lvl="1"/>
            <a:r>
              <a:rPr lang="en-GB" dirty="0" smtClean="0"/>
              <a:t>Statistics of recurrence and size can be modelled </a:t>
            </a:r>
            <a:br>
              <a:rPr lang="en-GB" dirty="0" smtClean="0"/>
            </a:br>
            <a:r>
              <a:rPr lang="en-GB" sz="2000" b="1" dirty="0" smtClean="0">
                <a:solidFill>
                  <a:schemeClr val="accent2"/>
                </a:solidFill>
              </a:rPr>
              <a:t>[Freeman and Morley, </a:t>
            </a:r>
            <a:r>
              <a:rPr lang="en-GB" sz="2000" b="1" dirty="0" err="1" smtClean="0">
                <a:solidFill>
                  <a:schemeClr val="accent2"/>
                </a:solidFill>
              </a:rPr>
              <a:t>Geophys</a:t>
            </a:r>
            <a:r>
              <a:rPr lang="en-GB" sz="2000" b="1" dirty="0" smtClean="0">
                <a:solidFill>
                  <a:schemeClr val="accent2"/>
                </a:solidFill>
              </a:rPr>
              <a:t>. Res. Lett., 2004; </a:t>
            </a:r>
            <a:br>
              <a:rPr lang="en-GB" sz="2000" b="1" dirty="0" smtClean="0">
                <a:solidFill>
                  <a:schemeClr val="accent2"/>
                </a:solidFill>
              </a:rPr>
            </a:br>
            <a:r>
              <a:rPr lang="en-GB" sz="2000" b="1" dirty="0" smtClean="0">
                <a:solidFill>
                  <a:schemeClr val="accent2"/>
                </a:solidFill>
              </a:rPr>
              <a:t>Morley et al., Ann. </a:t>
            </a:r>
            <a:r>
              <a:rPr lang="en-GB" sz="2000" b="1" dirty="0" err="1" smtClean="0">
                <a:solidFill>
                  <a:schemeClr val="accent2"/>
                </a:solidFill>
              </a:rPr>
              <a:t>Geophys</a:t>
            </a:r>
            <a:r>
              <a:rPr lang="en-GB" sz="2000" b="1" dirty="0" smtClean="0">
                <a:solidFill>
                  <a:schemeClr val="accent2"/>
                </a:solidFill>
              </a:rPr>
              <a:t>., 2007]</a:t>
            </a:r>
          </a:p>
        </p:txBody>
      </p:sp>
    </p:spTree>
    <p:extLst>
      <p:ext uri="{BB962C8B-B14F-4D97-AF65-F5344CB8AC3E}">
        <p14:creationId xmlns:p14="http://schemas.microsoft.com/office/powerpoint/2010/main" val="426417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35825" y="5376318"/>
            <a:ext cx="5222825" cy="90622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17% DP1 variance explained by IMF </a:t>
            </a:r>
            <a:r>
              <a:rPr lang="en-GB" sz="2400" dirty="0" err="1" smtClean="0"/>
              <a:t>Bz</a:t>
            </a: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34" y="994569"/>
            <a:ext cx="5973751" cy="50232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825" y="994569"/>
            <a:ext cx="5129461" cy="38032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7034" y="362287"/>
            <a:ext cx="407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 smtClean="0"/>
              <a:t>Substorm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electrojet</a:t>
            </a:r>
            <a:r>
              <a:rPr lang="en-GB" sz="2800" b="1" dirty="0" smtClean="0"/>
              <a:t> – DP1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478226" y="1131578"/>
            <a:ext cx="586597" cy="546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802541" y="994569"/>
            <a:ext cx="354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S</a:t>
            </a:r>
            <a:endParaRPr lang="en-GB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735215" y="5494550"/>
            <a:ext cx="421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N</a:t>
            </a:r>
            <a:endParaRPr lang="en-GB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432909" y="4799700"/>
            <a:ext cx="3532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/>
                </a:solidFill>
              </a:rPr>
              <a:t>[Shore et al., Space Weather, 2019]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117651" y="1078397"/>
            <a:ext cx="586597" cy="546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590571" y="5983318"/>
            <a:ext cx="3633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/>
                </a:solidFill>
              </a:rPr>
              <a:t>[Shore et al., J. </a:t>
            </a:r>
            <a:r>
              <a:rPr lang="en-GB" b="1" dirty="0" err="1" smtClean="0">
                <a:solidFill>
                  <a:schemeClr val="accent2"/>
                </a:solidFill>
              </a:rPr>
              <a:t>Geophys</a:t>
            </a:r>
            <a:r>
              <a:rPr lang="en-GB" b="1" dirty="0" smtClean="0">
                <a:solidFill>
                  <a:schemeClr val="accent2"/>
                </a:solidFill>
              </a:rPr>
              <a:t>. Res., 2018]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02001" y="6352650"/>
            <a:ext cx="5893999" cy="427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Mean </a:t>
            </a:r>
            <a:r>
              <a:rPr lang="en-GB" sz="2000" dirty="0" err="1" smtClean="0"/>
              <a:t>eigenmode</a:t>
            </a:r>
            <a:r>
              <a:rPr lang="en-GB" sz="2000" dirty="0" smtClean="0"/>
              <a:t> over solar cycle 23 (1997-2009)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65884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Enhanced forecasting challenge</a:t>
            </a:r>
            <a:endParaRPr lang="en-GB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3358"/>
            <a:ext cx="10515600" cy="4753605"/>
          </a:xfrm>
        </p:spPr>
        <p:txBody>
          <a:bodyPr>
            <a:normAutofit/>
          </a:bodyPr>
          <a:lstStyle/>
          <a:p>
            <a:r>
              <a:rPr lang="en-GB" dirty="0" smtClean="0"/>
              <a:t>What </a:t>
            </a:r>
            <a:r>
              <a:rPr lang="en-GB" dirty="0" smtClean="0"/>
              <a:t>actually causes potentially damaging </a:t>
            </a:r>
            <a:r>
              <a:rPr lang="en-GB" i="1" dirty="0" smtClean="0"/>
              <a:t>R</a:t>
            </a:r>
            <a:r>
              <a:rPr lang="en-GB" dirty="0" smtClean="0"/>
              <a:t>?</a:t>
            </a:r>
          </a:p>
          <a:p>
            <a:r>
              <a:rPr lang="en-GB" dirty="0" smtClean="0"/>
              <a:t>Enhanced convection? </a:t>
            </a:r>
          </a:p>
          <a:p>
            <a:pPr lvl="1"/>
            <a:r>
              <a:rPr lang="en-GB" dirty="0" smtClean="0"/>
              <a:t>Relatively predictable from IMF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814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34" y="961026"/>
            <a:ext cx="5973751" cy="5053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3645" y="961026"/>
            <a:ext cx="5161321" cy="37953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7034" y="362287"/>
            <a:ext cx="4313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Convection </a:t>
            </a:r>
            <a:r>
              <a:rPr lang="en-GB" sz="2800" b="1" dirty="0" err="1" smtClean="0"/>
              <a:t>electrojet</a:t>
            </a:r>
            <a:r>
              <a:rPr lang="en-GB" sz="2800" b="1" dirty="0" smtClean="0"/>
              <a:t> – DP2</a:t>
            </a:r>
            <a:endParaRPr lang="en-GB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826201" y="961026"/>
            <a:ext cx="354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S</a:t>
            </a:r>
            <a:endParaRPr lang="en-GB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758875" y="5490906"/>
            <a:ext cx="421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N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544901" y="1144279"/>
            <a:ext cx="586597" cy="546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8452589" y="4756333"/>
            <a:ext cx="3532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/>
                </a:solidFill>
              </a:rPr>
              <a:t>[Shore et al., Space Weather, 2019]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136701" y="1040297"/>
            <a:ext cx="586597" cy="546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6855505" y="5352234"/>
            <a:ext cx="5203145" cy="1051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34% DP2 variance explained by IMF </a:t>
            </a:r>
            <a:r>
              <a:rPr lang="en-GB" sz="2400" dirty="0" err="1" smtClean="0"/>
              <a:t>Bz</a:t>
            </a: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546905" y="6014126"/>
            <a:ext cx="3633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/>
                </a:solidFill>
              </a:rPr>
              <a:t>[Shore et al., J. </a:t>
            </a:r>
            <a:r>
              <a:rPr lang="en-GB" b="1" dirty="0" err="1" smtClean="0">
                <a:solidFill>
                  <a:schemeClr val="accent2"/>
                </a:solidFill>
              </a:rPr>
              <a:t>Geophys</a:t>
            </a:r>
            <a:r>
              <a:rPr lang="en-GB" b="1" dirty="0" smtClean="0">
                <a:solidFill>
                  <a:schemeClr val="accent2"/>
                </a:solidFill>
              </a:rPr>
              <a:t>. Res., 2018]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02001" y="6352650"/>
            <a:ext cx="5893999" cy="427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Mean </a:t>
            </a:r>
            <a:r>
              <a:rPr lang="en-GB" sz="2000" dirty="0" err="1" smtClean="0"/>
              <a:t>eigenmode</a:t>
            </a:r>
            <a:r>
              <a:rPr lang="en-GB" sz="2000" dirty="0" smtClean="0"/>
              <a:t> over solar cycle 23 (1997-2009)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12527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Enhanced forecasting challenge</a:t>
            </a:r>
            <a:endParaRPr lang="en-GB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3358"/>
            <a:ext cx="10515600" cy="4753605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Improved forecasting requires understanding of M-I current sources</a:t>
            </a:r>
          </a:p>
          <a:p>
            <a:pPr lvl="1"/>
            <a:r>
              <a:rPr lang="en-GB" b="1" dirty="0" err="1" smtClean="0">
                <a:solidFill>
                  <a:schemeClr val="accent2"/>
                </a:solidFill>
              </a:rPr>
              <a:t>Oughton</a:t>
            </a:r>
            <a:r>
              <a:rPr lang="en-GB" b="1" dirty="0" smtClean="0">
                <a:solidFill>
                  <a:schemeClr val="accent2"/>
                </a:solidFill>
              </a:rPr>
              <a:t> et al. [2019] </a:t>
            </a:r>
            <a:r>
              <a:rPr lang="en-GB" dirty="0" smtClean="0"/>
              <a:t>economic losses based on geomagnetic storm scenarios with 0, 1, or 2 intense </a:t>
            </a:r>
            <a:r>
              <a:rPr lang="en-GB" dirty="0" err="1" smtClean="0"/>
              <a:t>substorms</a:t>
            </a:r>
            <a:r>
              <a:rPr lang="en-GB" dirty="0" smtClean="0"/>
              <a:t> occurring when UK is in the 0-3 MLT sector</a:t>
            </a:r>
          </a:p>
          <a:p>
            <a:endParaRPr lang="en-GB" dirty="0" smtClean="0"/>
          </a:p>
          <a:p>
            <a:r>
              <a:rPr lang="en-GB" dirty="0" smtClean="0"/>
              <a:t>What actually causes potentially damaging </a:t>
            </a:r>
            <a:r>
              <a:rPr lang="en-GB" i="1" dirty="0" smtClean="0"/>
              <a:t>R</a:t>
            </a:r>
            <a:r>
              <a:rPr lang="en-GB" dirty="0" smtClean="0"/>
              <a:t>?</a:t>
            </a:r>
          </a:p>
          <a:p>
            <a:r>
              <a:rPr lang="en-GB" dirty="0" err="1" smtClean="0"/>
              <a:t>Substorm</a:t>
            </a:r>
            <a:r>
              <a:rPr lang="en-GB" dirty="0" smtClean="0"/>
              <a:t>? </a:t>
            </a:r>
          </a:p>
          <a:p>
            <a:pPr lvl="1"/>
            <a:r>
              <a:rPr lang="en-GB" dirty="0" smtClean="0"/>
              <a:t>Unpredictable timing and size</a:t>
            </a:r>
          </a:p>
          <a:p>
            <a:r>
              <a:rPr lang="en-GB" dirty="0" smtClean="0"/>
              <a:t>Enhanced convection? </a:t>
            </a:r>
          </a:p>
          <a:p>
            <a:pPr lvl="1"/>
            <a:r>
              <a:rPr lang="en-GB" dirty="0" smtClean="0"/>
              <a:t>Relatively predictable from IMF</a:t>
            </a:r>
          </a:p>
          <a:p>
            <a:r>
              <a:rPr lang="en-GB" dirty="0" smtClean="0"/>
              <a:t>Other? Sudden Commencements?</a:t>
            </a:r>
          </a:p>
          <a:p>
            <a:pPr lvl="1"/>
            <a:r>
              <a:rPr lang="en-GB" dirty="0" smtClean="0"/>
              <a:t>SCs = ~5% of extreme </a:t>
            </a:r>
            <a:r>
              <a:rPr lang="en-GB" i="1" dirty="0" smtClean="0"/>
              <a:t>R</a:t>
            </a:r>
            <a:r>
              <a:rPr lang="en-GB" dirty="0" smtClean="0"/>
              <a:t> (&gt;99.97</a:t>
            </a:r>
            <a:r>
              <a:rPr lang="en-GB" baseline="30000" dirty="0" smtClean="0"/>
              <a:t>th</a:t>
            </a:r>
            <a:r>
              <a:rPr lang="en-GB" dirty="0" smtClean="0"/>
              <a:t> percentile) in UK</a:t>
            </a:r>
            <a:br>
              <a:rPr lang="en-GB" dirty="0" smtClean="0"/>
            </a:br>
            <a:r>
              <a:rPr lang="en-GB" sz="2200" b="1" dirty="0" smtClean="0">
                <a:solidFill>
                  <a:schemeClr val="accent2"/>
                </a:solidFill>
              </a:rPr>
              <a:t>[Smith et al., Space Weather, submitted, 2019]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557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76275"/>
            <a:ext cx="10515600" cy="1325563"/>
          </a:xfrm>
        </p:spPr>
        <p:txBody>
          <a:bodyPr>
            <a:normAutofit/>
          </a:bodyPr>
          <a:lstStyle/>
          <a:p>
            <a:r>
              <a:rPr lang="en-GB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Substorm</a:t>
            </a:r>
            <a:r>
              <a:rPr lang="en-GB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 Convection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14600"/>
            <a:ext cx="10515600" cy="3662363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sz="3200" b="1" u="sng" dirty="0" smtClean="0"/>
              <a:t>Which is more important for potentially damaging </a:t>
            </a:r>
            <a:r>
              <a:rPr lang="en-GB" sz="3200" b="1" i="1" u="sng" dirty="0" smtClean="0"/>
              <a:t>R</a:t>
            </a:r>
            <a:r>
              <a:rPr lang="en-GB" sz="3200" b="1" u="sng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9043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7675" y="889724"/>
            <a:ext cx="10745856" cy="6466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chemeClr val="accent5"/>
                </a:solidFill>
              </a:rPr>
              <a:t>SMU</a:t>
            </a:r>
            <a:r>
              <a:rPr lang="en-GB" sz="2000" dirty="0"/>
              <a:t> = </a:t>
            </a:r>
            <a:r>
              <a:rPr lang="en-GB" sz="2000" b="1" dirty="0">
                <a:solidFill>
                  <a:schemeClr val="accent5"/>
                </a:solidFill>
              </a:rPr>
              <a:t>northward</a:t>
            </a:r>
            <a:r>
              <a:rPr lang="en-GB" sz="2000" dirty="0"/>
              <a:t> </a:t>
            </a:r>
            <a:r>
              <a:rPr lang="el-GR" sz="2000" dirty="0"/>
              <a:t>Δ</a:t>
            </a:r>
            <a:r>
              <a:rPr lang="en-GB" sz="2000" dirty="0" smtClean="0"/>
              <a:t>B / peak </a:t>
            </a:r>
            <a:r>
              <a:rPr lang="en-GB" sz="2000" b="1" dirty="0">
                <a:solidFill>
                  <a:schemeClr val="accent5"/>
                </a:solidFill>
              </a:rPr>
              <a:t>eastward</a:t>
            </a:r>
            <a:r>
              <a:rPr lang="en-GB" sz="2000" dirty="0"/>
              <a:t> equivalent </a:t>
            </a:r>
            <a:r>
              <a:rPr lang="en-GB" sz="2000" dirty="0" smtClean="0"/>
              <a:t>current</a:t>
            </a:r>
            <a:br>
              <a:rPr lang="en-GB" sz="2000" dirty="0" smtClean="0"/>
            </a:br>
            <a:r>
              <a:rPr lang="en-GB" sz="2000" b="1" dirty="0" smtClean="0">
                <a:solidFill>
                  <a:srgbClr val="FF0000"/>
                </a:solidFill>
              </a:rPr>
              <a:t>SML</a:t>
            </a:r>
            <a:r>
              <a:rPr lang="en-GB" sz="2000" dirty="0" smtClean="0"/>
              <a:t> </a:t>
            </a:r>
            <a:r>
              <a:rPr lang="en-GB" sz="2000" dirty="0"/>
              <a:t>= </a:t>
            </a:r>
            <a:r>
              <a:rPr lang="en-GB" sz="2000" b="1" dirty="0">
                <a:solidFill>
                  <a:srgbClr val="FF0000"/>
                </a:solidFill>
              </a:rPr>
              <a:t>southward</a:t>
            </a:r>
            <a:r>
              <a:rPr lang="en-GB" sz="2000" dirty="0"/>
              <a:t> </a:t>
            </a:r>
            <a:r>
              <a:rPr lang="el-GR" sz="2000" dirty="0"/>
              <a:t>Δ</a:t>
            </a:r>
            <a:r>
              <a:rPr lang="en-GB" sz="2000" dirty="0" smtClean="0"/>
              <a:t>B / peak </a:t>
            </a:r>
            <a:r>
              <a:rPr lang="en-GB" sz="2000" b="1" dirty="0">
                <a:solidFill>
                  <a:srgbClr val="FF0000"/>
                </a:solidFill>
              </a:rPr>
              <a:t>westward</a:t>
            </a:r>
            <a:r>
              <a:rPr lang="en-GB" sz="2000" dirty="0"/>
              <a:t> equivalent </a:t>
            </a:r>
            <a:r>
              <a:rPr lang="en-GB" sz="2000" dirty="0" smtClean="0"/>
              <a:t>current</a:t>
            </a:r>
            <a:endParaRPr lang="en-GB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67675" y="1592734"/>
            <a:ext cx="29591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err="1" smtClean="0"/>
              <a:t>Substorm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electrojet</a:t>
            </a:r>
            <a:r>
              <a:rPr lang="en-GB" sz="2000" b="1" dirty="0" smtClean="0"/>
              <a:t> – DP1</a:t>
            </a:r>
            <a:endParaRPr lang="en-GB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576072" y="1592734"/>
            <a:ext cx="3131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Convection </a:t>
            </a:r>
            <a:r>
              <a:rPr lang="en-GB" sz="2000" b="1" dirty="0" err="1" smtClean="0"/>
              <a:t>electrojet</a:t>
            </a:r>
            <a:r>
              <a:rPr lang="en-GB" sz="2000" b="1" dirty="0" smtClean="0"/>
              <a:t> – DP2</a:t>
            </a:r>
            <a:endParaRPr lang="en-GB" sz="2000" b="1" dirty="0"/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567675" y="1986894"/>
            <a:ext cx="4202790" cy="4286465"/>
            <a:chOff x="207034" y="882669"/>
            <a:chExt cx="5253487" cy="535808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r="17553"/>
            <a:stretch/>
          </p:blipFill>
          <p:spPr>
            <a:xfrm>
              <a:off x="207034" y="882669"/>
              <a:ext cx="5253487" cy="5358081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508958" y="1144279"/>
              <a:ext cx="586597" cy="5464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5576072" y="1961380"/>
            <a:ext cx="5097601" cy="4311979"/>
            <a:chOff x="5612965" y="882669"/>
            <a:chExt cx="6372001" cy="538997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12965" y="882669"/>
              <a:ext cx="6372001" cy="538997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1563056" y="882669"/>
              <a:ext cx="3545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 smtClean="0"/>
                <a:t>S</a:t>
              </a:r>
              <a:endParaRPr lang="en-GB" sz="28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563056" y="5749423"/>
              <a:ext cx="4219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 smtClean="0"/>
                <a:t>N</a:t>
              </a:r>
              <a:endParaRPr lang="en-GB" sz="2800" b="1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009624" y="1027906"/>
              <a:ext cx="586597" cy="5464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67675" y="8015"/>
            <a:ext cx="6347475" cy="918690"/>
          </a:xfrm>
        </p:spPr>
        <p:txBody>
          <a:bodyPr>
            <a:normAutofit/>
          </a:bodyPr>
          <a:lstStyle/>
          <a:p>
            <a:r>
              <a:rPr lang="en-GB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SOPHIE </a:t>
            </a:r>
            <a:r>
              <a:rPr lang="en-GB" sz="2400" b="1" dirty="0" smtClean="0">
                <a:solidFill>
                  <a:schemeClr val="accent2"/>
                </a:solidFill>
              </a:rPr>
              <a:t>[Forsyth et al., J. </a:t>
            </a:r>
            <a:r>
              <a:rPr lang="en-GB" sz="2400" b="1" dirty="0" err="1" smtClean="0">
                <a:solidFill>
                  <a:schemeClr val="accent2"/>
                </a:solidFill>
              </a:rPr>
              <a:t>Geophys</a:t>
            </a:r>
            <a:r>
              <a:rPr lang="en-GB" sz="2400" b="1" dirty="0" smtClean="0">
                <a:solidFill>
                  <a:schemeClr val="accent2"/>
                </a:solidFill>
              </a:rPr>
              <a:t>. Res., 2015]</a:t>
            </a:r>
            <a:endParaRPr lang="en-GB" sz="2400" b="1" dirty="0">
              <a:solidFill>
                <a:schemeClr val="accent2"/>
              </a:solidFill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567674" y="6364368"/>
            <a:ext cx="4613925" cy="493632"/>
          </a:xfrm>
        </p:spPr>
        <p:txBody>
          <a:bodyPr>
            <a:normAutofit fontScale="85000" lnSpcReduction="10000"/>
          </a:bodyPr>
          <a:lstStyle/>
          <a:p>
            <a:r>
              <a:rPr lang="en-GB" sz="2400" dirty="0" err="1" smtClean="0"/>
              <a:t>Substorm</a:t>
            </a:r>
            <a:r>
              <a:rPr lang="en-GB" sz="2400" dirty="0" smtClean="0"/>
              <a:t> expansion =&gt; -</a:t>
            </a:r>
            <a:r>
              <a:rPr lang="en-GB" sz="2400" dirty="0" err="1" smtClean="0"/>
              <a:t>d</a:t>
            </a:r>
            <a:r>
              <a:rPr lang="en-GB" sz="2400" b="1" dirty="0" err="1" smtClean="0">
                <a:solidFill>
                  <a:srgbClr val="FF0000"/>
                </a:solidFill>
              </a:rPr>
              <a:t>SML</a:t>
            </a:r>
            <a:r>
              <a:rPr lang="en-GB" sz="2400" dirty="0" smtClean="0"/>
              <a:t> /</a:t>
            </a:r>
            <a:r>
              <a:rPr lang="en-GB" sz="2400" dirty="0" err="1" smtClean="0"/>
              <a:t>dt</a:t>
            </a:r>
            <a:r>
              <a:rPr lang="en-GB" sz="2400" dirty="0" smtClean="0"/>
              <a:t> &gt; EPT</a:t>
            </a:r>
            <a:endParaRPr lang="en-GB" sz="2400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5576072" y="6358085"/>
            <a:ext cx="6530203" cy="493631"/>
          </a:xfrm>
        </p:spPr>
        <p:txBody>
          <a:bodyPr>
            <a:normAutofit/>
          </a:bodyPr>
          <a:lstStyle/>
          <a:p>
            <a:r>
              <a:rPr lang="en-GB" sz="2000" dirty="0" smtClean="0"/>
              <a:t>Enhanced convection </a:t>
            </a:r>
            <a:r>
              <a:rPr lang="en-GB" sz="2000" dirty="0"/>
              <a:t>=&gt; |</a:t>
            </a:r>
            <a:r>
              <a:rPr lang="en-GB" sz="2000" dirty="0" err="1" smtClean="0"/>
              <a:t>d</a:t>
            </a:r>
            <a:r>
              <a:rPr lang="en-GB" sz="2000" b="1" dirty="0" err="1" smtClean="0">
                <a:solidFill>
                  <a:srgbClr val="FF0000"/>
                </a:solidFill>
              </a:rPr>
              <a:t>SML</a:t>
            </a:r>
            <a:r>
              <a:rPr lang="en-GB" sz="2000" dirty="0" smtClean="0"/>
              <a:t>/</a:t>
            </a:r>
            <a:r>
              <a:rPr lang="en-GB" sz="2000" dirty="0" err="1" smtClean="0"/>
              <a:t>dt</a:t>
            </a:r>
            <a:r>
              <a:rPr lang="en-GB" sz="2000" dirty="0" smtClean="0"/>
              <a:t>| ~ </a:t>
            </a:r>
            <a:r>
              <a:rPr lang="en-GB" sz="2000" dirty="0" err="1" smtClean="0"/>
              <a:t>d</a:t>
            </a:r>
            <a:r>
              <a:rPr lang="en-GB" sz="2000" b="1" dirty="0" err="1" smtClean="0">
                <a:solidFill>
                  <a:schemeClr val="accent5"/>
                </a:solidFill>
              </a:rPr>
              <a:t>SMU</a:t>
            </a:r>
            <a:r>
              <a:rPr lang="en-GB" sz="2000" dirty="0" smtClean="0"/>
              <a:t>/</a:t>
            </a:r>
            <a:r>
              <a:rPr lang="en-GB" sz="2000" dirty="0" err="1" smtClean="0"/>
              <a:t>dt</a:t>
            </a:r>
            <a:r>
              <a:rPr lang="en-GB" sz="2000" dirty="0" smtClean="0"/>
              <a:t> &gt; EPT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03100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1738</TotalTime>
  <Words>837</Words>
  <Application>Microsoft Office PowerPoint</Application>
  <PresentationFormat>Widescreen</PresentationFormat>
  <Paragraphs>222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Wingdings</vt:lpstr>
      <vt:lpstr>Office Theme</vt:lpstr>
      <vt:lpstr>The influence of substorms on extreme rates of change of the surface magnetic field in the UK</vt:lpstr>
      <vt:lpstr>Motivation</vt:lpstr>
      <vt:lpstr>Enhanced forecasting challenge</vt:lpstr>
      <vt:lpstr>PowerPoint Presentation</vt:lpstr>
      <vt:lpstr>Enhanced forecasting challenge</vt:lpstr>
      <vt:lpstr>PowerPoint Presentation</vt:lpstr>
      <vt:lpstr>Enhanced forecasting challenge</vt:lpstr>
      <vt:lpstr>Substorm v Convection</vt:lpstr>
      <vt:lpstr>SOPHIE [Forsyth et al., J. Geophys. Res., 2015]</vt:lpstr>
      <vt:lpstr>SOPHIE results</vt:lpstr>
      <vt:lpstr>Substorm v Convection</vt:lpstr>
      <vt:lpstr>PDFs</vt:lpstr>
      <vt:lpstr>Results 1</vt:lpstr>
      <vt:lpstr>Results 1</vt:lpstr>
      <vt:lpstr>Results 2</vt:lpstr>
      <vt:lpstr>Results 2</vt:lpstr>
      <vt:lpstr>Results 3</vt:lpstr>
      <vt:lpstr>Results 3</vt:lpstr>
      <vt:lpstr>Conclusions</vt:lpstr>
      <vt:lpstr>Mid-latitudes: 47-57° CGM lat</vt:lpstr>
      <vt:lpstr>Sub-auroral: 58-62° cgm lat</vt:lpstr>
      <vt:lpstr>Auroral: 65° cgm lat</vt:lpstr>
      <vt:lpstr>Cusp: 74° cgm lat</vt:lpstr>
      <vt:lpstr>Variation of R with solar cycle and rotation</vt:lpstr>
      <vt:lpstr>PowerPoint Presentation</vt:lpstr>
      <vt:lpstr>Motivation 2</vt:lpstr>
      <vt:lpstr>PowerPoint Presentation</vt:lpstr>
    </vt:vector>
  </TitlesOfParts>
  <Company>Natural Environment Research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influence of substorms on extreme rates of change of the surface magnetic field in the UK</dc:title>
  <dc:creator>Freeman, Mervyn P.</dc:creator>
  <cp:lastModifiedBy>Freeman, Mervyn P.</cp:lastModifiedBy>
  <cp:revision>95</cp:revision>
  <dcterms:created xsi:type="dcterms:W3CDTF">2019-01-29T11:34:52Z</dcterms:created>
  <dcterms:modified xsi:type="dcterms:W3CDTF">2019-09-02T09:38:39Z</dcterms:modified>
</cp:coreProperties>
</file>